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35.webp" ContentType="image/webp"/>
  <Override PartName="/ppt/media/image40.webp" ContentType="image/webp"/>
  <Override PartName="/ppt/media/image41.webp" ContentType="image/webp"/>
  <Override PartName="/ppt/media/image42.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5" r:id="rId3"/>
    <p:sldMasterId id="2147483658" r:id="rId4"/>
    <p:sldMasterId id="2147483661" r:id="rId5"/>
    <p:sldMasterId id="2147483663" r:id="rId6"/>
  </p:sldMasterIdLst>
  <p:notesMasterIdLst>
    <p:notesMasterId r:id="rId8"/>
  </p:notesMasterIdLst>
  <p:sldIdLst>
    <p:sldId id="1834" r:id="rId7"/>
    <p:sldId id="3472" r:id="rId9"/>
    <p:sldId id="3471" r:id="rId10"/>
    <p:sldId id="3602" r:id="rId11"/>
    <p:sldId id="3604" r:id="rId12"/>
    <p:sldId id="3605" r:id="rId13"/>
    <p:sldId id="3600" r:id="rId14"/>
    <p:sldId id="3603" r:id="rId15"/>
    <p:sldId id="3606" r:id="rId16"/>
    <p:sldId id="3607" r:id="rId17"/>
    <p:sldId id="3608" r:id="rId18"/>
    <p:sldId id="3609" r:id="rId19"/>
    <p:sldId id="3610" r:id="rId20"/>
    <p:sldId id="3611" r:id="rId21"/>
    <p:sldId id="3614" r:id="rId22"/>
    <p:sldId id="3615" r:id="rId23"/>
    <p:sldId id="3616" r:id="rId24"/>
    <p:sldId id="3617" r:id="rId25"/>
    <p:sldId id="3619" r:id="rId26"/>
    <p:sldId id="3618" r:id="rId27"/>
    <p:sldId id="3620" r:id="rId28"/>
    <p:sldId id="3621" r:id="rId29"/>
    <p:sldId id="3601" r:id="rId30"/>
    <p:sldId id="3622" r:id="rId31"/>
    <p:sldId id="3623" r:id="rId32"/>
    <p:sldId id="3624" r:id="rId33"/>
    <p:sldId id="3625" r:id="rId34"/>
    <p:sldId id="3626" r:id="rId35"/>
    <p:sldId id="3627" r:id="rId36"/>
    <p:sldId id="3628" r:id="rId37"/>
    <p:sldId id="3631" r:id="rId38"/>
    <p:sldId id="3632" r:id="rId39"/>
    <p:sldId id="3633" r:id="rId40"/>
    <p:sldId id="3634" r:id="rId41"/>
    <p:sldId id="1827" r:id="rId42"/>
  </p:sldIdLst>
  <p:sldSz cx="12192000" cy="6858000"/>
  <p:notesSz cx="6858000" cy="9144000"/>
  <p:embeddedFontLst>
    <p:embeddedFont>
      <p:font typeface="Century Gothic" panose="020B0502020202020204" pitchFamily="34" charset="0"/>
      <p:regular r:id="rId46"/>
      <p:bold r:id="rId47"/>
      <p:italic r:id="rId48"/>
      <p:boldItalic r:id="rId49"/>
    </p:embeddedFont>
    <p:embeddedFont>
      <p:font typeface="微软雅黑" panose="020B0503020204020204" pitchFamily="34" charset="-122"/>
      <p:regular r:id="rId50"/>
    </p:embeddedFont>
    <p:embeddedFont>
      <p:font typeface="微软雅黑 Light" panose="020B0502040204020203" pitchFamily="34" charset="-122"/>
      <p:regular r:id="rId51"/>
    </p:embeddedFont>
    <p:embeddedFont>
      <p:font typeface="Wingdings 3" panose="05040102010807070707" pitchFamily="18" charset="2"/>
      <p:regular r:id="rId52"/>
    </p:embeddedFont>
    <p:embeddedFont>
      <p:font typeface="Cambria Math" panose="02040503050406030204" charset="0"/>
      <p:regular r:id="rId53"/>
    </p:embeddedFont>
    <p:embeddedFont>
      <p:font typeface="Calibri" panose="020F0502020204030204" charset="0"/>
      <p:regular r:id="rId54"/>
      <p:bold r:id="rId55"/>
      <p:italic r:id="rId56"/>
      <p:boldItalic r:id="rId57"/>
    </p:embeddedFont>
  </p:embeddedFontLst>
  <p:custDataLst>
    <p:tags r:id="rId58"/>
  </p:custData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13F0B"/>
    <a:srgbClr val="006C39"/>
    <a:srgbClr val="989EAA"/>
    <a:srgbClr val="FFFFFF"/>
    <a:srgbClr val="007E42"/>
    <a:srgbClr val="008646"/>
    <a:srgbClr val="006434"/>
    <a:srgbClr val="8E0309"/>
    <a:srgbClr val="194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0" autoAdjust="0"/>
    <p:restoredTop sz="94660"/>
  </p:normalViewPr>
  <p:slideViewPr>
    <p:cSldViewPr snapToGrid="0">
      <p:cViewPr varScale="1">
        <p:scale>
          <a:sx n="86" d="100"/>
          <a:sy n="86" d="100"/>
        </p:scale>
        <p:origin x="120" y="600"/>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8" Type="http://schemas.openxmlformats.org/officeDocument/2006/relationships/tags" Target="tags/tag93.xml"/><Relationship Id="rId57" Type="http://schemas.openxmlformats.org/officeDocument/2006/relationships/font" Target="fonts/font12.fntdata"/><Relationship Id="rId56" Type="http://schemas.openxmlformats.org/officeDocument/2006/relationships/font" Target="fonts/font11.fntdata"/><Relationship Id="rId55" Type="http://schemas.openxmlformats.org/officeDocument/2006/relationships/font" Target="fonts/font10.fntdata"/><Relationship Id="rId54" Type="http://schemas.openxmlformats.org/officeDocument/2006/relationships/font" Target="fonts/font9.fntdata"/><Relationship Id="rId53" Type="http://schemas.openxmlformats.org/officeDocument/2006/relationships/font" Target="fonts/font8.fntdata"/><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Master" Target="slideMasters/slideMaster4.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9"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4"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2"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9" Type="http://schemas.openxmlformats.org/officeDocument/2006/relationships/theme" Target="../theme/theme5.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8.xml"/><Relationship Id="rId4" Type="http://schemas.openxmlformats.org/officeDocument/2006/relationships/image" Target="../media/image32.png"/><Relationship Id="rId3" Type="http://schemas.openxmlformats.org/officeDocument/2006/relationships/tags" Target="../tags/tag35.xml"/><Relationship Id="rId2" Type="http://schemas.openxmlformats.org/officeDocument/2006/relationships/image" Target="../media/image28.png"/><Relationship Id="rId1" Type="http://schemas.openxmlformats.org/officeDocument/2006/relationships/tags" Target="../tags/tag34.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8.xml"/><Relationship Id="rId3" Type="http://schemas.openxmlformats.org/officeDocument/2006/relationships/tags" Target="../tags/tag37.xml"/><Relationship Id="rId2" Type="http://schemas.openxmlformats.org/officeDocument/2006/relationships/image" Target="../media/image33.png"/><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8.xml"/><Relationship Id="rId3" Type="http://schemas.openxmlformats.org/officeDocument/2006/relationships/tags" Target="../tags/tag39.xml"/><Relationship Id="rId2" Type="http://schemas.openxmlformats.org/officeDocument/2006/relationships/image" Target="../media/image33.png"/><Relationship Id="rId1" Type="http://schemas.openxmlformats.org/officeDocument/2006/relationships/tags" Target="../tags/tag38.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8.xml"/><Relationship Id="rId2" Type="http://schemas.openxmlformats.org/officeDocument/2006/relationships/image" Target="../media/image34.png"/><Relationship Id="rId1" Type="http://schemas.openxmlformats.org/officeDocument/2006/relationships/tags" Target="../tags/tag40.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8.xml"/><Relationship Id="rId2" Type="http://schemas.openxmlformats.org/officeDocument/2006/relationships/image" Target="../media/image34.png"/><Relationship Id="rId1" Type="http://schemas.openxmlformats.org/officeDocument/2006/relationships/tags" Target="../tags/tag41.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18.xml"/><Relationship Id="rId7" Type="http://schemas.openxmlformats.org/officeDocument/2006/relationships/image" Target="../media/image36.png"/><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image" Target="../media/image35.webp"/><Relationship Id="rId3" Type="http://schemas.openxmlformats.org/officeDocument/2006/relationships/tags" Target="../tags/tag43.xml"/><Relationship Id="rId2" Type="http://schemas.openxmlformats.org/officeDocument/2006/relationships/image" Target="../media/image34.png"/><Relationship Id="rId1" Type="http://schemas.openxmlformats.org/officeDocument/2006/relationships/tags" Target="../tags/tag4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8.xml"/><Relationship Id="rId2" Type="http://schemas.openxmlformats.org/officeDocument/2006/relationships/image" Target="../media/image37.png"/><Relationship Id="rId1" Type="http://schemas.openxmlformats.org/officeDocument/2006/relationships/tags" Target="../tags/tag46.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image" Target="../media/image38.png"/><Relationship Id="rId1" Type="http://schemas.openxmlformats.org/officeDocument/2006/relationships/tags" Target="../tags/tag47.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8.xml"/><Relationship Id="rId6" Type="http://schemas.openxmlformats.org/officeDocument/2006/relationships/tags" Target="../tags/tag50.xml"/><Relationship Id="rId5" Type="http://schemas.openxmlformats.org/officeDocument/2006/relationships/image" Target="../media/image40.webp"/><Relationship Id="rId4" Type="http://schemas.openxmlformats.org/officeDocument/2006/relationships/tags" Target="../tags/tag49.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tags" Target="../tags/tag48.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8.xml"/><Relationship Id="rId2" Type="http://schemas.openxmlformats.org/officeDocument/2006/relationships/image" Target="../media/image42.webp"/><Relationship Id="rId1" Type="http://schemas.openxmlformats.org/officeDocument/2006/relationships/image" Target="../media/image41.webp"/></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9.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8.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image" Target="../media/image43.png"/><Relationship Id="rId1" Type="http://schemas.openxmlformats.org/officeDocument/2006/relationships/tags" Target="../tags/tag5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8.xml"/><Relationship Id="rId2" Type="http://schemas.openxmlformats.org/officeDocument/2006/relationships/image" Target="../media/image44.png"/><Relationship Id="rId1" Type="http://schemas.openxmlformats.org/officeDocument/2006/relationships/tags" Target="../tags/tag54.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8.xml"/><Relationship Id="rId2" Type="http://schemas.openxmlformats.org/officeDocument/2006/relationships/image" Target="../media/image45.png"/><Relationship Id="rId1" Type="http://schemas.openxmlformats.org/officeDocument/2006/relationships/tags" Target="../tags/tag5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8.xml"/><Relationship Id="rId2" Type="http://schemas.openxmlformats.org/officeDocument/2006/relationships/image" Target="../media/image46.png"/><Relationship Id="rId1" Type="http://schemas.openxmlformats.org/officeDocument/2006/relationships/tags" Target="../tags/tag56.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8.xml"/><Relationship Id="rId6" Type="http://schemas.openxmlformats.org/officeDocument/2006/relationships/tags" Target="../tags/tag60.xml"/><Relationship Id="rId5" Type="http://schemas.openxmlformats.org/officeDocument/2006/relationships/image" Target="../media/image48.png"/><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image" Target="../media/image47.png"/><Relationship Id="rId1" Type="http://schemas.openxmlformats.org/officeDocument/2006/relationships/tags" Target="../tags/tag57.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18.xml"/><Relationship Id="rId7" Type="http://schemas.openxmlformats.org/officeDocument/2006/relationships/image" Target="../media/image52.png"/><Relationship Id="rId6" Type="http://schemas.openxmlformats.org/officeDocument/2006/relationships/tags" Target="../tags/tag63.xml"/><Relationship Id="rId5" Type="http://schemas.openxmlformats.org/officeDocument/2006/relationships/image" Target="../media/image51.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image" Target="../media/image50.png"/><Relationship Id="rId1" Type="http://schemas.openxmlformats.org/officeDocument/2006/relationships/image" Target="../media/image49.png"/></Relationships>
</file>

<file path=ppt/slides/_rels/slide27.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tags" Target="../tags/tag68.xml"/><Relationship Id="rId7" Type="http://schemas.openxmlformats.org/officeDocument/2006/relationships/image" Target="../media/image55.png"/><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tags" Target="../tags/tag65.xml"/><Relationship Id="rId17" Type="http://schemas.openxmlformats.org/officeDocument/2006/relationships/notesSlide" Target="../notesSlides/notesSlide27.xml"/><Relationship Id="rId16" Type="http://schemas.openxmlformats.org/officeDocument/2006/relationships/slideLayout" Target="../slideLayouts/slideLayout18.xml"/><Relationship Id="rId15" Type="http://schemas.openxmlformats.org/officeDocument/2006/relationships/image" Target="../media/image58.png"/><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image" Target="../media/image57.png"/><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tags" Target="../tags/tag64.xml"/></Relationships>
</file>

<file path=ppt/slides/_rels/slide28.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image" Target="../media/image63.png"/><Relationship Id="rId6" Type="http://schemas.openxmlformats.org/officeDocument/2006/relationships/tags" Target="../tags/tag74.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tags" Target="../tags/tag73.xml"/><Relationship Id="rId2" Type="http://schemas.openxmlformats.org/officeDocument/2006/relationships/image" Target="../media/image60.png"/><Relationship Id="rId14" Type="http://schemas.openxmlformats.org/officeDocument/2006/relationships/notesSlide" Target="../notesSlides/notesSlide28.xml"/><Relationship Id="rId13" Type="http://schemas.openxmlformats.org/officeDocument/2006/relationships/slideLayout" Target="../slideLayouts/slideLayout18.xml"/><Relationship Id="rId12" Type="http://schemas.openxmlformats.org/officeDocument/2006/relationships/image" Target="../media/image65.png"/><Relationship Id="rId11" Type="http://schemas.openxmlformats.org/officeDocument/2006/relationships/tags" Target="../tags/tag77.xml"/><Relationship Id="rId10" Type="http://schemas.openxmlformats.org/officeDocument/2006/relationships/image" Target="../media/image64.png"/><Relationship Id="rId1" Type="http://schemas.openxmlformats.org/officeDocument/2006/relationships/image" Target="../media/image59.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8.xml"/><Relationship Id="rId4" Type="http://schemas.openxmlformats.org/officeDocument/2006/relationships/image" Target="../media/image47.png"/><Relationship Id="rId3" Type="http://schemas.openxmlformats.org/officeDocument/2006/relationships/tags" Target="../tags/tag79.xml"/><Relationship Id="rId2" Type="http://schemas.openxmlformats.org/officeDocument/2006/relationships/image" Target="../media/image52.png"/><Relationship Id="rId1" Type="http://schemas.openxmlformats.org/officeDocument/2006/relationships/tags" Target="../tags/tag7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30.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media/image70.png"/><Relationship Id="rId7" Type="http://schemas.openxmlformats.org/officeDocument/2006/relationships/tags" Target="../tags/tag82.xml"/><Relationship Id="rId6" Type="http://schemas.openxmlformats.org/officeDocument/2006/relationships/image" Target="../media/image69.png"/><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image" Target="../media/image68.png"/><Relationship Id="rId2" Type="http://schemas.openxmlformats.org/officeDocument/2006/relationships/image" Target="../media/image67.png"/><Relationship Id="rId12" Type="http://schemas.openxmlformats.org/officeDocument/2006/relationships/notesSlide" Target="../notesSlides/notesSlide30.xml"/><Relationship Id="rId11" Type="http://schemas.openxmlformats.org/officeDocument/2006/relationships/slideLayout" Target="../slideLayouts/slideLayout18.xml"/><Relationship Id="rId10" Type="http://schemas.openxmlformats.org/officeDocument/2006/relationships/image" Target="../media/image47.png"/><Relationship Id="rId1" Type="http://schemas.openxmlformats.org/officeDocument/2006/relationships/image" Target="../media/image66.pn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18.xml"/><Relationship Id="rId7" Type="http://schemas.openxmlformats.org/officeDocument/2006/relationships/image" Target="../media/image72.png"/><Relationship Id="rId6" Type="http://schemas.openxmlformats.org/officeDocument/2006/relationships/tags" Target="../tags/tag87.xml"/><Relationship Id="rId5" Type="http://schemas.openxmlformats.org/officeDocument/2006/relationships/image" Target="../media/image71.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47.png"/><Relationship Id="rId1" Type="http://schemas.openxmlformats.org/officeDocument/2006/relationships/tags" Target="../tags/tag8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8.xml"/><Relationship Id="rId3" Type="http://schemas.openxmlformats.org/officeDocument/2006/relationships/tags" Target="../tags/tag89.xml"/><Relationship Id="rId2" Type="http://schemas.openxmlformats.org/officeDocument/2006/relationships/image" Target="../media/image73.png"/><Relationship Id="rId1" Type="http://schemas.openxmlformats.org/officeDocument/2006/relationships/tags" Target="../tags/tag88.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8.xml"/><Relationship Id="rId4" Type="http://schemas.openxmlformats.org/officeDocument/2006/relationships/tags" Target="../tags/tag92.xml"/><Relationship Id="rId3" Type="http://schemas.openxmlformats.org/officeDocument/2006/relationships/image" Target="../media/image47.png"/><Relationship Id="rId2" Type="http://schemas.openxmlformats.org/officeDocument/2006/relationships/tags" Target="../tags/tag91.xml"/><Relationship Id="rId1" Type="http://schemas.openxmlformats.org/officeDocument/2006/relationships/tags" Target="../tags/tag9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8.xml"/><Relationship Id="rId2" Type="http://schemas.openxmlformats.org/officeDocument/2006/relationships/image" Target="../media/image23.png"/><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image" Target="../media/image26.png"/><Relationship Id="rId5" Type="http://schemas.openxmlformats.org/officeDocument/2006/relationships/tags" Target="../tags/tag16.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2" Type="http://schemas.openxmlformats.org/officeDocument/2006/relationships/notesSlide" Target="../notesSlides/notesSlide5.xml"/><Relationship Id="rId11" Type="http://schemas.openxmlformats.org/officeDocument/2006/relationships/slideLayout" Target="../slideLayouts/slideLayout18.xml"/><Relationship Id="rId10" Type="http://schemas.openxmlformats.org/officeDocument/2006/relationships/tags" Target="../tags/tag19.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8.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23.png"/><Relationship Id="rId1" Type="http://schemas.openxmlformats.org/officeDocument/2006/relationships/tags" Target="../tags/tag2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8.xml"/><Relationship Id="rId2" Type="http://schemas.openxmlformats.org/officeDocument/2006/relationships/image" Target="../media/image28.png"/><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image" Target="../media/image29.png"/><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28.png"/><Relationship Id="rId14" Type="http://schemas.openxmlformats.org/officeDocument/2006/relationships/notesSlide" Target="../notesSlides/notesSlide9.xml"/><Relationship Id="rId13" Type="http://schemas.openxmlformats.org/officeDocument/2006/relationships/slideLayout" Target="../slideLayouts/slideLayout18.xml"/><Relationship Id="rId12" Type="http://schemas.openxmlformats.org/officeDocument/2006/relationships/image" Target="../media/image31.png"/><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15938" y="3758775"/>
            <a:ext cx="11160124" cy="1322070"/>
          </a:xfrm>
        </p:spPr>
        <p:txBody>
          <a:bodyPr/>
          <a:lstStyle/>
          <a:p>
            <a:r>
              <a:rPr lang="zh-CN" altLang="en-US" dirty="0"/>
              <a:t>计算机视觉中</a:t>
            </a:r>
            <a:r>
              <a:rPr lang="en-US" altLang="zh-CN" dirty="0"/>
              <a:t>Transformer</a:t>
            </a:r>
            <a:r>
              <a:rPr lang="zh-CN" altLang="en-US" dirty="0"/>
              <a:t>的应用：</a:t>
            </a:r>
            <a:br>
              <a:rPr lang="zh-CN" altLang="en-US" dirty="0"/>
            </a:br>
            <a:r>
              <a:rPr lang="zh-CN" altLang="en-US" dirty="0"/>
              <a:t>光流估计</a:t>
            </a:r>
            <a:endParaRPr lang="zh-CN" altLang="en-US" dirty="0"/>
          </a:p>
        </p:txBody>
      </p:sp>
      <p:sp>
        <p:nvSpPr>
          <p:cNvPr id="6" name="文本占位符 5"/>
          <p:cNvSpPr>
            <a:spLocks noGrp="1"/>
          </p:cNvSpPr>
          <p:nvPr>
            <p:ph type="body" sz="quarter" idx="16"/>
          </p:nvPr>
        </p:nvSpPr>
        <p:spPr>
          <a:xfrm>
            <a:off x="2141362" y="5529004"/>
            <a:ext cx="7909277" cy="370840"/>
          </a:xfrm>
        </p:spPr>
        <p:txBody>
          <a:bodyPr/>
          <a:lstStyle/>
          <a:p>
            <a:r>
              <a:rPr lang="zh-CN" altLang="en-US" dirty="0"/>
              <a:t>汇报人：张鹏杰　　　时间：</a:t>
            </a:r>
            <a:fld id="{DFF7108A-04D0-404E-9D44-4DF45664CBC8}" type="datetime1">
              <a:rPr lang="zh-CN" altLang="en-US"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5012055" cy="478155"/>
          </a:xfrm>
        </p:spPr>
        <p:txBody>
          <a:bodyPr wrap="square"/>
          <a:lstStyle/>
          <a:p>
            <a:r>
              <a:rPr lang="en-US" altLang="zh-CN">
                <a:sym typeface="+mn-ea"/>
              </a:rPr>
              <a:t>ViT</a:t>
            </a:r>
            <a:r>
              <a:rPr>
                <a:sym typeface="+mn-ea"/>
              </a:rPr>
              <a:t>注意力编码</a:t>
            </a:r>
            <a:endParaRPr lang="en-US" altLang="zh-CN">
              <a:sym typeface="+mn-ea"/>
            </a:endParaRPr>
          </a:p>
        </p:txBody>
      </p:sp>
      <p:pic>
        <p:nvPicPr>
          <p:cNvPr id="8" name="图片 3"/>
          <p:cNvPicPr>
            <a:picLocks noChangeAspect="1"/>
          </p:cNvPicPr>
          <p:nvPr>
            <p:custDataLst>
              <p:tags r:id="rId1"/>
            </p:custDataLst>
          </p:nvPr>
        </p:nvPicPr>
        <p:blipFill>
          <a:blip r:embed="rId2"/>
          <a:stretch>
            <a:fillRect/>
          </a:stretch>
        </p:blipFill>
        <p:spPr>
          <a:xfrm>
            <a:off x="2875280" y="2733040"/>
            <a:ext cx="6440805" cy="3459480"/>
          </a:xfrm>
          <a:prstGeom prst="rect">
            <a:avLst/>
          </a:prstGeom>
          <a:noFill/>
          <a:ln>
            <a:noFill/>
          </a:ln>
        </p:spPr>
      </p:pic>
      <p:pic>
        <p:nvPicPr>
          <p:cNvPr id="13" name="图片 12"/>
          <p:cNvPicPr>
            <a:picLocks noChangeAspect="1"/>
          </p:cNvPicPr>
          <p:nvPr>
            <p:custDataLst>
              <p:tags r:id="rId3"/>
            </p:custDataLst>
          </p:nvPr>
        </p:nvPicPr>
        <p:blipFill>
          <a:blip r:embed="rId4"/>
          <a:stretch>
            <a:fillRect/>
          </a:stretch>
        </p:blipFill>
        <p:spPr>
          <a:xfrm>
            <a:off x="4401185" y="1296035"/>
            <a:ext cx="3389630" cy="1339850"/>
          </a:xfrm>
          <a:prstGeom prst="rect">
            <a:avLst/>
          </a:prstGeom>
        </p:spPr>
      </p:pic>
      <p:sp>
        <p:nvSpPr>
          <p:cNvPr id="107" name="文本框 106"/>
          <p:cNvSpPr txBox="1"/>
          <p:nvPr/>
        </p:nvSpPr>
        <p:spPr>
          <a:xfrm>
            <a:off x="726440" y="927735"/>
            <a:ext cx="10416540" cy="368300"/>
          </a:xfrm>
          <a:prstGeom prst="rect">
            <a:avLst/>
          </a:prstGeom>
          <a:noFill/>
          <a:ln w="9525">
            <a:noFill/>
          </a:ln>
        </p:spPr>
        <p:txBody>
          <a:bodyPr wrap="square">
            <a:spAutoFit/>
          </a:bodyPr>
          <a:p>
            <a:pPr marL="0" indent="0"/>
            <a:r>
              <a:rPr lang="en-US" sz="1800" b="0">
                <a:latin typeface="Times New Roman" panose="02020603050405020304" charset="0"/>
                <a:ea typeface="宋体" panose="02010600030101010101" pitchFamily="2" charset="-122"/>
              </a:rPr>
              <a:t>Transformer</a:t>
            </a:r>
            <a:r>
              <a:rPr lang="zh-CN" sz="1800" b="0">
                <a:ea typeface="宋体" panose="02010600030101010101" pitchFamily="2" charset="-122"/>
              </a:rPr>
              <a:t>编码块的运算主要包括多头注意力和MLP两部分，并且结合残差连接、标准化的运算：</a:t>
            </a:r>
            <a:endParaRPr lang="zh-CN" sz="1800" b="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r>
              <a:rPr>
                <a:sym typeface="+mn-ea"/>
              </a:rPr>
              <a:t>PVT</a:t>
            </a:r>
            <a:r>
              <a:rPr lang="en-US" altLang="zh-CN">
                <a:sym typeface="+mn-ea"/>
              </a:rPr>
              <a:t>(Pyramid Vision Transformer)</a:t>
            </a:r>
            <a:endParaRPr lang="en-US" altLang="zh-CN">
              <a:sym typeface="+mn-ea"/>
            </a:endParaRPr>
          </a:p>
        </p:txBody>
      </p:sp>
      <p:pic>
        <p:nvPicPr>
          <p:cNvPr id="4" name="图片 4"/>
          <p:cNvPicPr>
            <a:picLocks noChangeAspect="1"/>
          </p:cNvPicPr>
          <p:nvPr>
            <p:custDataLst>
              <p:tags r:id="rId1"/>
            </p:custDataLst>
          </p:nvPr>
        </p:nvPicPr>
        <p:blipFill>
          <a:blip r:embed="rId2"/>
          <a:stretch>
            <a:fillRect/>
          </a:stretch>
        </p:blipFill>
        <p:spPr>
          <a:xfrm>
            <a:off x="1832610" y="2172970"/>
            <a:ext cx="8527415" cy="2104390"/>
          </a:xfrm>
          <a:prstGeom prst="rect">
            <a:avLst/>
          </a:prstGeom>
          <a:noFill/>
          <a:ln>
            <a:noFill/>
          </a:ln>
        </p:spPr>
      </p:pic>
      <p:sp>
        <p:nvSpPr>
          <p:cNvPr id="2" name="文本框 1"/>
          <p:cNvSpPr txBox="1"/>
          <p:nvPr/>
        </p:nvSpPr>
        <p:spPr>
          <a:xfrm>
            <a:off x="728345" y="803275"/>
            <a:ext cx="10843895" cy="1337945"/>
          </a:xfrm>
          <a:prstGeom prst="rect">
            <a:avLst/>
          </a:prstGeom>
          <a:noFill/>
          <a:ln w="9525">
            <a:noFill/>
          </a:ln>
        </p:spPr>
        <p:txBody>
          <a:bodyPr wrap="square">
            <a:spAutoFit/>
          </a:bodyPr>
          <a:p>
            <a:pPr marL="0" indent="0" algn="l" latinLnBrk="0">
              <a:lnSpc>
                <a:spcPct val="150000"/>
              </a:lnSpc>
              <a:buClrTx/>
              <a:buSzTx/>
              <a:buFontTx/>
            </a:pPr>
            <a:r>
              <a:rPr lang="en-US" altLang="zh-CN" sz="1800" b="0">
                <a:ea typeface="宋体" panose="02010600030101010101" pitchFamily="2" charset="-122"/>
              </a:rPr>
              <a:t>        </a:t>
            </a:r>
            <a:r>
              <a:rPr lang="zh-CN" sz="1800" b="0">
                <a:ea typeface="宋体" panose="02010600030101010101" pitchFamily="2" charset="-122"/>
              </a:rPr>
              <a:t>虽然ViT成功将注意力机制引入计算机视觉领域，但是它仅能解决一些输出简单的视觉任务，如图像分类，在目标检测、分割等领域的注意力模型仍有待探索，并且对于多尺度的图像ViT不能很好地进行处理，对高分辨率图像的计算复杂度问题也有待解决。</a:t>
            </a:r>
            <a:endParaRPr lang="zh-CN" sz="1800" b="0">
              <a:ea typeface="宋体" panose="02010600030101010101" pitchFamily="2" charset="-122"/>
            </a:endParaRPr>
          </a:p>
        </p:txBody>
      </p:sp>
      <p:sp>
        <p:nvSpPr>
          <p:cNvPr id="3" name="文本框 2"/>
          <p:cNvSpPr txBox="1"/>
          <p:nvPr>
            <p:custDataLst>
              <p:tags r:id="rId3"/>
            </p:custDataLst>
          </p:nvPr>
        </p:nvSpPr>
        <p:spPr>
          <a:xfrm>
            <a:off x="728345" y="4449445"/>
            <a:ext cx="10843895" cy="644525"/>
          </a:xfrm>
          <a:prstGeom prst="rect">
            <a:avLst/>
          </a:prstGeom>
          <a:noFill/>
          <a:ln w="9525">
            <a:noFill/>
          </a:ln>
        </p:spPr>
        <p:txBody>
          <a:bodyPr wrap="square">
            <a:noAutofit/>
          </a:bodyPr>
          <a:p>
            <a:pPr marL="0" algn="l">
              <a:lnSpc>
                <a:spcPct val="150000"/>
              </a:lnSpc>
              <a:buClrTx/>
              <a:buSzTx/>
              <a:buFontTx/>
            </a:pPr>
            <a:r>
              <a:rPr sz="1800" b="0">
                <a:latin typeface="Cambria Math" panose="02040503050406030204" charset="0"/>
                <a:ea typeface="宋体" panose="02010600030101010101" pitchFamily="2" charset="-122"/>
                <a:cs typeface="Cambria Math" panose="02040503050406030204" charset="0"/>
              </a:rPr>
              <a:t>CNN</a:t>
            </a:r>
            <a:r>
              <a:rPr lang="zh-CN" sz="1800" b="0">
                <a:latin typeface="Cambria Math" panose="02040503050406030204" charset="0"/>
                <a:ea typeface="宋体" panose="02010600030101010101" pitchFamily="2" charset="-122"/>
                <a:cs typeface="Cambria Math" panose="02040503050406030204" charset="0"/>
              </a:rPr>
              <a:t>具有</a:t>
            </a:r>
            <a:r>
              <a:rPr sz="1800" b="0">
                <a:latin typeface="Cambria Math" panose="02040503050406030204" charset="0"/>
                <a:ea typeface="宋体" panose="02010600030101010101" pitchFamily="2" charset="-122"/>
                <a:cs typeface="Cambria Math" panose="02040503050406030204" charset="0"/>
              </a:rPr>
              <a:t>的归纳</a:t>
            </a:r>
            <a:r>
              <a:rPr lang="zh-CN" sz="1800" b="0">
                <a:latin typeface="Cambria Math" panose="02040503050406030204" charset="0"/>
                <a:ea typeface="宋体" panose="02010600030101010101" pitchFamily="2" charset="-122"/>
                <a:cs typeface="Cambria Math" panose="02040503050406030204" charset="0"/>
              </a:rPr>
              <a:t>偏置：</a:t>
            </a:r>
            <a:endParaRPr lang="zh-CN" sz="1800" b="0">
              <a:latin typeface="Cambria Math" panose="02040503050406030204" charset="0"/>
              <a:ea typeface="宋体" panose="02010600030101010101" pitchFamily="2" charset="-122"/>
              <a:cs typeface="Cambria Math" panose="02040503050406030204" charset="0"/>
            </a:endParaRPr>
          </a:p>
          <a:p>
            <a:pPr marL="285750" indent="-285750" algn="l">
              <a:lnSpc>
                <a:spcPct val="150000"/>
              </a:lnSpc>
              <a:buClrTx/>
              <a:buSzTx/>
              <a:buFont typeface="Arial" panose="020B0604020202020204" pitchFamily="34" charset="0"/>
              <a:buChar char="•"/>
            </a:pPr>
            <a:endParaRPr lang="zh-CN" sz="1600" b="0">
              <a:latin typeface="Cambria Math" panose="02040503050406030204" charset="0"/>
              <a:ea typeface="宋体" panose="02010600030101010101" pitchFamily="2" charset="-122"/>
              <a:cs typeface="Cambria Math" panose="02040503050406030204" charset="0"/>
            </a:endParaRPr>
          </a:p>
        </p:txBody>
      </p:sp>
      <p:sp>
        <p:nvSpPr>
          <p:cNvPr id="5" name="文本框 4"/>
          <p:cNvSpPr txBox="1"/>
          <p:nvPr/>
        </p:nvSpPr>
        <p:spPr>
          <a:xfrm>
            <a:off x="1002665" y="4961255"/>
            <a:ext cx="10295890" cy="1198880"/>
          </a:xfrm>
          <a:prstGeom prst="rect">
            <a:avLst/>
          </a:prstGeom>
          <a:noFill/>
        </p:spPr>
        <p:txBody>
          <a:bodyPr wrap="square" rtlCol="0" anchor="t">
            <a:spAutoFit/>
          </a:bodyPr>
          <a:p>
            <a:pPr marL="285750" indent="-285750" algn="l">
              <a:lnSpc>
                <a:spcPct val="150000"/>
              </a:lnSpc>
              <a:buClrTx/>
              <a:buSzTx/>
              <a:buFont typeface="Arial" panose="020B0604020202020204" pitchFamily="34" charset="0"/>
              <a:buChar char="•"/>
            </a:pPr>
            <a:r>
              <a:rPr lang="zh-CN" sz="1600">
                <a:latin typeface="Cambria Math" panose="02040503050406030204" charset="0"/>
                <a:ea typeface="宋体" panose="02010600030101010101" pitchFamily="2" charset="-122"/>
                <a:cs typeface="Cambria Math" panose="02040503050406030204" charset="0"/>
                <a:sym typeface="+mn-ea"/>
              </a:rPr>
              <a:t>局部性（locality）：假设相同的区域会有相同的特征。</a:t>
            </a:r>
            <a:endParaRPr lang="zh-CN" sz="1600" b="0">
              <a:latin typeface="Cambria Math" panose="02040503050406030204" charset="0"/>
              <a:ea typeface="宋体" panose="02010600030101010101" pitchFamily="2" charset="-122"/>
              <a:cs typeface="Cambria Math" panose="02040503050406030204" charset="0"/>
            </a:endParaRPr>
          </a:p>
          <a:p>
            <a:pPr marL="285750" indent="-285750" algn="l">
              <a:lnSpc>
                <a:spcPct val="150000"/>
              </a:lnSpc>
              <a:buClrTx/>
              <a:buSzTx/>
              <a:buFont typeface="Arial" panose="020B0604020202020204" pitchFamily="34" charset="0"/>
              <a:buChar char="•"/>
            </a:pPr>
            <a:r>
              <a:rPr lang="zh-CN" sz="1600">
                <a:latin typeface="Cambria Math" panose="02040503050406030204" charset="0"/>
                <a:ea typeface="宋体" panose="02010600030101010101" pitchFamily="2" charset="-122"/>
                <a:cs typeface="Cambria Math" panose="02040503050406030204" charset="0"/>
                <a:sym typeface="+mn-ea"/>
              </a:rPr>
              <a:t>空间不变性（spatial invariance）：CNN的kernel权重是共享的，也就是说在一张图的不同位置检测特征的函数相同。</a:t>
            </a:r>
            <a:endParaRPr lang="zh-CN" altLang="en-US" sz="1600">
              <a:latin typeface="Cambria Math" panose="02040503050406030204" charset="0"/>
              <a:ea typeface="宋体" panose="02010600030101010101" pitchFamily="2" charset="-122"/>
              <a:cs typeface="Cambria Math"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r>
              <a:rPr>
                <a:sym typeface="+mn-ea"/>
              </a:rPr>
              <a:t>PVT</a:t>
            </a:r>
            <a:r>
              <a:rPr lang="en-US" altLang="zh-CN">
                <a:sym typeface="+mn-ea"/>
              </a:rPr>
              <a:t>(Pyramid Vision Transformer)</a:t>
            </a:r>
            <a:endParaRPr lang="en-US" altLang="zh-CN">
              <a:sym typeface="+mn-ea"/>
            </a:endParaRPr>
          </a:p>
        </p:txBody>
      </p:sp>
      <p:pic>
        <p:nvPicPr>
          <p:cNvPr id="4" name="图片 4"/>
          <p:cNvPicPr>
            <a:picLocks noChangeAspect="1"/>
          </p:cNvPicPr>
          <p:nvPr>
            <p:custDataLst>
              <p:tags r:id="rId1"/>
            </p:custDataLst>
          </p:nvPr>
        </p:nvPicPr>
        <p:blipFill>
          <a:blip r:embed="rId2"/>
          <a:stretch>
            <a:fillRect/>
          </a:stretch>
        </p:blipFill>
        <p:spPr>
          <a:xfrm>
            <a:off x="1832610" y="2172970"/>
            <a:ext cx="8527415" cy="2104390"/>
          </a:xfrm>
          <a:prstGeom prst="rect">
            <a:avLst/>
          </a:prstGeom>
          <a:noFill/>
          <a:ln>
            <a:noFill/>
          </a:ln>
        </p:spPr>
      </p:pic>
      <p:sp>
        <p:nvSpPr>
          <p:cNvPr id="2" name="文本框 1"/>
          <p:cNvSpPr txBox="1"/>
          <p:nvPr/>
        </p:nvSpPr>
        <p:spPr>
          <a:xfrm>
            <a:off x="728345" y="803275"/>
            <a:ext cx="10843895" cy="1337945"/>
          </a:xfrm>
          <a:prstGeom prst="rect">
            <a:avLst/>
          </a:prstGeom>
          <a:noFill/>
          <a:ln w="9525">
            <a:noFill/>
          </a:ln>
        </p:spPr>
        <p:txBody>
          <a:bodyPr wrap="square">
            <a:spAutoFit/>
          </a:bodyPr>
          <a:p>
            <a:pPr marL="0" indent="0" algn="l" latinLnBrk="0">
              <a:lnSpc>
                <a:spcPct val="150000"/>
              </a:lnSpc>
              <a:buClrTx/>
              <a:buSzTx/>
              <a:buFontTx/>
            </a:pPr>
            <a:r>
              <a:rPr lang="en-US" altLang="zh-CN" sz="1800" b="0">
                <a:ea typeface="宋体" panose="02010600030101010101" pitchFamily="2" charset="-122"/>
              </a:rPr>
              <a:t>        </a:t>
            </a:r>
            <a:r>
              <a:rPr lang="zh-CN" sz="1800" b="0">
                <a:ea typeface="宋体" panose="02010600030101010101" pitchFamily="2" charset="-122"/>
              </a:rPr>
              <a:t>虽然ViT成功将注意力机制引入计算机视觉领域，但是它仅能解决一些输出简单的视觉任务，如图像分类，在目标检测、分割等领域的注意力模型仍有待探索，并且对于多尺度的图像ViT不能很好地进行处理，对高分辨率图像的计算复杂度问题也有待解决。</a:t>
            </a:r>
            <a:endParaRPr lang="zh-CN" sz="1800" b="0">
              <a:ea typeface="宋体" panose="02010600030101010101" pitchFamily="2" charset="-122"/>
            </a:endParaRPr>
          </a:p>
        </p:txBody>
      </p:sp>
      <p:sp>
        <p:nvSpPr>
          <p:cNvPr id="3" name="文本框 2"/>
          <p:cNvSpPr txBox="1"/>
          <p:nvPr>
            <p:custDataLst>
              <p:tags r:id="rId3"/>
            </p:custDataLst>
          </p:nvPr>
        </p:nvSpPr>
        <p:spPr>
          <a:xfrm>
            <a:off x="728345" y="4449445"/>
            <a:ext cx="10843895" cy="644525"/>
          </a:xfrm>
          <a:prstGeom prst="rect">
            <a:avLst/>
          </a:prstGeom>
          <a:noFill/>
          <a:ln w="9525">
            <a:noFill/>
          </a:ln>
        </p:spPr>
        <p:txBody>
          <a:bodyPr wrap="square">
            <a:noAutofit/>
          </a:bodyPr>
          <a:p>
            <a:pPr marL="0" algn="l">
              <a:lnSpc>
                <a:spcPct val="150000"/>
              </a:lnSpc>
              <a:buClrTx/>
              <a:buSzTx/>
              <a:buFontTx/>
            </a:pPr>
            <a:r>
              <a:rPr sz="1800" b="0">
                <a:latin typeface="Cambria Math" panose="02040503050406030204" charset="0"/>
                <a:ea typeface="宋体" panose="02010600030101010101" pitchFamily="2" charset="-122"/>
                <a:cs typeface="Cambria Math" panose="02040503050406030204" charset="0"/>
              </a:rPr>
              <a:t>CNN</a:t>
            </a:r>
            <a:r>
              <a:rPr lang="zh-CN" sz="1800" b="0">
                <a:latin typeface="Cambria Math" panose="02040503050406030204" charset="0"/>
                <a:ea typeface="宋体" panose="02010600030101010101" pitchFamily="2" charset="-122"/>
                <a:cs typeface="Cambria Math" panose="02040503050406030204" charset="0"/>
              </a:rPr>
              <a:t>具有</a:t>
            </a:r>
            <a:r>
              <a:rPr sz="1800" b="0">
                <a:latin typeface="Cambria Math" panose="02040503050406030204" charset="0"/>
                <a:ea typeface="宋体" panose="02010600030101010101" pitchFamily="2" charset="-122"/>
                <a:cs typeface="Cambria Math" panose="02040503050406030204" charset="0"/>
              </a:rPr>
              <a:t>的归纳</a:t>
            </a:r>
            <a:r>
              <a:rPr lang="zh-CN" sz="1800" b="0">
                <a:latin typeface="Cambria Math" panose="02040503050406030204" charset="0"/>
                <a:ea typeface="宋体" panose="02010600030101010101" pitchFamily="2" charset="-122"/>
                <a:cs typeface="Cambria Math" panose="02040503050406030204" charset="0"/>
              </a:rPr>
              <a:t>偏置：</a:t>
            </a:r>
            <a:endParaRPr lang="zh-CN" sz="1800" b="0">
              <a:latin typeface="Cambria Math" panose="02040503050406030204" charset="0"/>
              <a:ea typeface="宋体" panose="02010600030101010101" pitchFamily="2" charset="-122"/>
              <a:cs typeface="Cambria Math" panose="02040503050406030204" charset="0"/>
            </a:endParaRPr>
          </a:p>
          <a:p>
            <a:pPr marL="285750" indent="-285750" algn="l">
              <a:lnSpc>
                <a:spcPct val="150000"/>
              </a:lnSpc>
              <a:buClrTx/>
              <a:buSzTx/>
              <a:buFont typeface="Arial" panose="020B0604020202020204" pitchFamily="34" charset="0"/>
              <a:buChar char="•"/>
            </a:pPr>
            <a:endParaRPr lang="zh-CN" sz="1600" b="0">
              <a:latin typeface="Cambria Math" panose="02040503050406030204" charset="0"/>
              <a:ea typeface="宋体" panose="02010600030101010101" pitchFamily="2" charset="-122"/>
              <a:cs typeface="Cambria Math" panose="02040503050406030204" charset="0"/>
            </a:endParaRPr>
          </a:p>
        </p:txBody>
      </p:sp>
      <p:sp>
        <p:nvSpPr>
          <p:cNvPr id="5" name="文本框 4"/>
          <p:cNvSpPr txBox="1"/>
          <p:nvPr/>
        </p:nvSpPr>
        <p:spPr>
          <a:xfrm>
            <a:off x="1002665" y="4961255"/>
            <a:ext cx="10295890" cy="1198880"/>
          </a:xfrm>
          <a:prstGeom prst="rect">
            <a:avLst/>
          </a:prstGeom>
          <a:noFill/>
        </p:spPr>
        <p:txBody>
          <a:bodyPr wrap="square" rtlCol="0" anchor="t">
            <a:spAutoFit/>
          </a:bodyPr>
          <a:p>
            <a:pPr marL="285750" indent="-285750" algn="l">
              <a:lnSpc>
                <a:spcPct val="150000"/>
              </a:lnSpc>
              <a:buClrTx/>
              <a:buSzTx/>
              <a:buFont typeface="Arial" panose="020B0604020202020204" pitchFamily="34" charset="0"/>
              <a:buChar char="•"/>
            </a:pPr>
            <a:r>
              <a:rPr lang="zh-CN" sz="1600">
                <a:latin typeface="Cambria Math" panose="02040503050406030204" charset="0"/>
                <a:ea typeface="宋体" panose="02010600030101010101" pitchFamily="2" charset="-122"/>
                <a:cs typeface="Cambria Math" panose="02040503050406030204" charset="0"/>
                <a:sym typeface="+mn-ea"/>
              </a:rPr>
              <a:t>局部性（locality）：假设相同的区域会有相同的特征。</a:t>
            </a:r>
            <a:endParaRPr lang="zh-CN" sz="1600" b="0">
              <a:latin typeface="Cambria Math" panose="02040503050406030204" charset="0"/>
              <a:ea typeface="宋体" panose="02010600030101010101" pitchFamily="2" charset="-122"/>
              <a:cs typeface="Cambria Math" panose="02040503050406030204" charset="0"/>
            </a:endParaRPr>
          </a:p>
          <a:p>
            <a:pPr marL="285750" indent="-285750" algn="l">
              <a:lnSpc>
                <a:spcPct val="150000"/>
              </a:lnSpc>
              <a:buClrTx/>
              <a:buSzTx/>
              <a:buFont typeface="Arial" panose="020B0604020202020204" pitchFamily="34" charset="0"/>
              <a:buChar char="•"/>
            </a:pPr>
            <a:r>
              <a:rPr lang="zh-CN" sz="1600">
                <a:latin typeface="Cambria Math" panose="02040503050406030204" charset="0"/>
                <a:ea typeface="宋体" panose="02010600030101010101" pitchFamily="2" charset="-122"/>
                <a:cs typeface="Cambria Math" panose="02040503050406030204" charset="0"/>
                <a:sym typeface="+mn-ea"/>
              </a:rPr>
              <a:t>空间不变性（spatial invariance）：CNN的kernel权重是共享的，也就是说在一张图的不同位置检测特征的函数相同。</a:t>
            </a:r>
            <a:endParaRPr lang="zh-CN" altLang="en-US" sz="1600">
              <a:latin typeface="Cambria Math" panose="02040503050406030204" charset="0"/>
              <a:ea typeface="宋体" panose="02010600030101010101" pitchFamily="2" charset="-122"/>
              <a:cs typeface="Cambria Math"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r>
              <a:rPr>
                <a:sym typeface="+mn-ea"/>
              </a:rPr>
              <a:t>PVT</a:t>
            </a:r>
            <a:r>
              <a:rPr lang="en-US" altLang="zh-CN">
                <a:sym typeface="+mn-ea"/>
              </a:rPr>
              <a:t>(Pyramid Vision Transformer)</a:t>
            </a:r>
            <a:endParaRPr lang="en-US" altLang="zh-CN">
              <a:sym typeface="+mn-ea"/>
            </a:endParaRPr>
          </a:p>
        </p:txBody>
      </p:sp>
      <p:pic>
        <p:nvPicPr>
          <p:cNvPr id="6" name="图片 5"/>
          <p:cNvPicPr>
            <a:picLocks noChangeAspect="1"/>
          </p:cNvPicPr>
          <p:nvPr>
            <p:custDataLst>
              <p:tags r:id="rId1"/>
            </p:custDataLst>
          </p:nvPr>
        </p:nvPicPr>
        <p:blipFill>
          <a:blip r:embed="rId2"/>
          <a:stretch>
            <a:fillRect/>
          </a:stretch>
        </p:blipFill>
        <p:spPr>
          <a:xfrm>
            <a:off x="1478280" y="1597025"/>
            <a:ext cx="9235440" cy="4247515"/>
          </a:xfrm>
          <a:prstGeom prst="rect">
            <a:avLst/>
          </a:prstGeom>
          <a:noFill/>
          <a:ln>
            <a:noFill/>
          </a:ln>
        </p:spPr>
      </p:pic>
      <p:sp>
        <p:nvSpPr>
          <p:cNvPr id="107" name="文本框 106"/>
          <p:cNvSpPr txBox="1"/>
          <p:nvPr/>
        </p:nvSpPr>
        <p:spPr>
          <a:xfrm>
            <a:off x="426085" y="909320"/>
            <a:ext cx="11339830" cy="506730"/>
          </a:xfrm>
          <a:prstGeom prst="rect">
            <a:avLst/>
          </a:prstGeom>
          <a:noFill/>
          <a:ln w="9525">
            <a:noFill/>
          </a:ln>
        </p:spPr>
        <p:txBody>
          <a:bodyPr wrap="square">
            <a:spAutoFit/>
          </a:bodyPr>
          <a:p>
            <a:pPr marL="0" algn="l">
              <a:lnSpc>
                <a:spcPct val="150000"/>
              </a:lnSpc>
              <a:buClrTx/>
              <a:buSzTx/>
              <a:buFontTx/>
            </a:pPr>
            <a:r>
              <a:rPr lang="zh-CN" sz="1800" b="0">
                <a:solidFill>
                  <a:schemeClr val="tx1"/>
                </a:solidFill>
                <a:uFillTx/>
                <a:latin typeface="Times New Roman" panose="02020603050405020304" charset="0"/>
                <a:ea typeface="宋体" panose="02010600030101010101" pitchFamily="2" charset="-122"/>
              </a:rPr>
              <a:t>PVT提出将CNN的金字塔架构与Transformer结合，使模型可以进行各种密集视觉预测任务，如检测、分割等。</a:t>
            </a:r>
            <a:endParaRPr lang="zh-CN" sz="1800" b="0">
              <a:solidFill>
                <a:schemeClr val="tx1"/>
              </a:solidFill>
              <a:uFillTx/>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r>
              <a:rPr>
                <a:sym typeface="+mn-ea"/>
              </a:rPr>
              <a:t>PVT</a:t>
            </a:r>
            <a:r>
              <a:rPr lang="en-US" altLang="zh-CN">
                <a:sym typeface="+mn-ea"/>
              </a:rPr>
              <a:t>(Pyramid Vision Transformer)</a:t>
            </a:r>
            <a:endParaRPr lang="en-US" altLang="zh-CN">
              <a:sym typeface="+mn-ea"/>
            </a:endParaRPr>
          </a:p>
        </p:txBody>
      </p:sp>
      <p:pic>
        <p:nvPicPr>
          <p:cNvPr id="6" name="图片 5"/>
          <p:cNvPicPr>
            <a:picLocks noChangeAspect="1"/>
          </p:cNvPicPr>
          <p:nvPr>
            <p:custDataLst>
              <p:tags r:id="rId1"/>
            </p:custDataLst>
          </p:nvPr>
        </p:nvPicPr>
        <p:blipFill>
          <a:blip r:embed="rId2"/>
          <a:srcRect l="21315" t="53581"/>
          <a:stretch>
            <a:fillRect/>
          </a:stretch>
        </p:blipFill>
        <p:spPr>
          <a:xfrm>
            <a:off x="1951355" y="962660"/>
            <a:ext cx="8289290" cy="2249170"/>
          </a:xfrm>
          <a:prstGeom prst="rect">
            <a:avLst/>
          </a:prstGeom>
          <a:noFill/>
          <a:ln>
            <a:noFill/>
          </a:ln>
        </p:spPr>
      </p:pic>
      <p:sp>
        <p:nvSpPr>
          <p:cNvPr id="2" name="文本框 1"/>
          <p:cNvSpPr txBox="1"/>
          <p:nvPr/>
        </p:nvSpPr>
        <p:spPr>
          <a:xfrm>
            <a:off x="707390" y="3440430"/>
            <a:ext cx="9835515" cy="391160"/>
          </a:xfrm>
          <a:prstGeom prst="rect">
            <a:avLst/>
          </a:prstGeom>
          <a:noFill/>
          <a:ln w="9525">
            <a:noFill/>
          </a:ln>
        </p:spPr>
        <p:txBody>
          <a:bodyPr wrap="square">
            <a:noAutofit/>
          </a:bodyPr>
          <a:p>
            <a:pPr marL="0" indent="0"/>
            <a:r>
              <a:rPr lang="en-US" sz="1800" b="0">
                <a:latin typeface="Times New Roman" panose="02020603050405020304" charset="0"/>
                <a:ea typeface="宋体" panose="02010600030101010101" pitchFamily="2" charset="-122"/>
              </a:rPr>
              <a:t>Patch Embedding</a:t>
            </a:r>
            <a:r>
              <a:rPr lang="zh-CN" sz="1800" b="0">
                <a:ea typeface="宋体" panose="02010600030101010101" pitchFamily="2" charset="-122"/>
              </a:rPr>
              <a:t>操作：</a:t>
            </a:r>
            <a:r>
              <a:rPr lang="zh-CN" sz="1800">
                <a:ea typeface="宋体" panose="02010600030101010101" pitchFamily="2" charset="-122"/>
                <a:sym typeface="+mn-ea"/>
              </a:rPr>
              <a:t>将特征图的</a:t>
            </a:r>
            <a:r>
              <a:rPr lang="en-US" sz="1800">
                <a:latin typeface="Times New Roman" panose="02020603050405020304" charset="0"/>
                <a:ea typeface="宋体" panose="02010600030101010101" pitchFamily="2" charset="-122"/>
                <a:sym typeface="+mn-ea"/>
              </a:rPr>
              <a:t>Patch</a:t>
            </a:r>
            <a:r>
              <a:rPr lang="zh-CN" sz="1800">
                <a:ea typeface="宋体" panose="02010600030101010101" pitchFamily="2" charset="-122"/>
                <a:sym typeface="+mn-ea"/>
              </a:rPr>
              <a:t>尺度增大、通道数增加，然后重新组织Token块</a:t>
            </a:r>
            <a:endParaRPr lang="zh-CN" sz="180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r>
              <a:rPr>
                <a:sym typeface="+mn-ea"/>
              </a:rPr>
              <a:t>PVT</a:t>
            </a:r>
            <a:r>
              <a:rPr lang="en-US" altLang="zh-CN">
                <a:sym typeface="+mn-ea"/>
              </a:rPr>
              <a:t>(Pyramid Vision Transformer)</a:t>
            </a:r>
            <a:endParaRPr lang="en-US" altLang="zh-CN">
              <a:sym typeface="+mn-ea"/>
            </a:endParaRPr>
          </a:p>
        </p:txBody>
      </p:sp>
      <p:pic>
        <p:nvPicPr>
          <p:cNvPr id="6" name="图片 5"/>
          <p:cNvPicPr>
            <a:picLocks noChangeAspect="1"/>
          </p:cNvPicPr>
          <p:nvPr>
            <p:custDataLst>
              <p:tags r:id="rId1"/>
            </p:custDataLst>
          </p:nvPr>
        </p:nvPicPr>
        <p:blipFill>
          <a:blip r:embed="rId2"/>
          <a:srcRect l="21315" t="53581"/>
          <a:stretch>
            <a:fillRect/>
          </a:stretch>
        </p:blipFill>
        <p:spPr>
          <a:xfrm>
            <a:off x="1951355" y="962660"/>
            <a:ext cx="8289290" cy="2249170"/>
          </a:xfrm>
          <a:prstGeom prst="rect">
            <a:avLst/>
          </a:prstGeom>
          <a:noFill/>
          <a:ln>
            <a:noFill/>
          </a:ln>
        </p:spPr>
      </p:pic>
      <p:sp>
        <p:nvSpPr>
          <p:cNvPr id="2" name="文本框 1"/>
          <p:cNvSpPr txBox="1"/>
          <p:nvPr/>
        </p:nvSpPr>
        <p:spPr>
          <a:xfrm>
            <a:off x="707390" y="3440430"/>
            <a:ext cx="9835515" cy="391160"/>
          </a:xfrm>
          <a:prstGeom prst="rect">
            <a:avLst/>
          </a:prstGeom>
          <a:noFill/>
          <a:ln w="9525">
            <a:noFill/>
          </a:ln>
        </p:spPr>
        <p:txBody>
          <a:bodyPr wrap="square">
            <a:noAutofit/>
          </a:bodyPr>
          <a:p>
            <a:pPr marL="0" indent="0"/>
            <a:r>
              <a:rPr lang="en-US" sz="1800" b="0">
                <a:latin typeface="Times New Roman" panose="02020603050405020304" charset="0"/>
                <a:ea typeface="宋体" panose="02010600030101010101" pitchFamily="2" charset="-122"/>
              </a:rPr>
              <a:t>Patch Embedding</a:t>
            </a:r>
            <a:r>
              <a:rPr lang="zh-CN" sz="1800" b="0">
                <a:ea typeface="宋体" panose="02010600030101010101" pitchFamily="2" charset="-122"/>
              </a:rPr>
              <a:t>操作：</a:t>
            </a:r>
            <a:r>
              <a:rPr lang="zh-CN" sz="1800">
                <a:ea typeface="宋体" panose="02010600030101010101" pitchFamily="2" charset="-122"/>
                <a:sym typeface="+mn-ea"/>
              </a:rPr>
              <a:t>将特征图的</a:t>
            </a:r>
            <a:r>
              <a:rPr lang="en-US" sz="1800">
                <a:latin typeface="Times New Roman" panose="02020603050405020304" charset="0"/>
                <a:ea typeface="宋体" panose="02010600030101010101" pitchFamily="2" charset="-122"/>
                <a:sym typeface="+mn-ea"/>
              </a:rPr>
              <a:t>Patch</a:t>
            </a:r>
            <a:r>
              <a:rPr lang="zh-CN" sz="1800">
                <a:ea typeface="宋体" panose="02010600030101010101" pitchFamily="2" charset="-122"/>
                <a:sym typeface="+mn-ea"/>
              </a:rPr>
              <a:t>尺度增大、通道数增加，然后重新组织Token块</a:t>
            </a:r>
            <a:endParaRPr lang="zh-CN" sz="1800">
              <a:ea typeface="宋体" panose="02010600030101010101" pitchFamily="2" charset="-122"/>
              <a:sym typeface="+mn-ea"/>
            </a:endParaRPr>
          </a:p>
        </p:txBody>
      </p:sp>
      <p:pic>
        <p:nvPicPr>
          <p:cNvPr id="4" name="图片 3"/>
          <p:cNvPicPr/>
          <p:nvPr>
            <p:custDataLst>
              <p:tags r:id="rId3"/>
            </p:custDataLst>
          </p:nvPr>
        </p:nvPicPr>
        <p:blipFill>
          <a:blip r:embed="rId4"/>
          <a:stretch>
            <a:fillRect/>
          </a:stretch>
        </p:blipFill>
        <p:spPr>
          <a:xfrm>
            <a:off x="7749540" y="4127500"/>
            <a:ext cx="4149090" cy="1846580"/>
          </a:xfrm>
          <a:prstGeom prst="rect">
            <a:avLst/>
          </a:prstGeom>
          <a:noFill/>
          <a:ln w="9525">
            <a:noFill/>
          </a:ln>
        </p:spPr>
      </p:pic>
      <mc:AlternateContent xmlns:mc="http://schemas.openxmlformats.org/markup-compatibility/2006">
        <mc:Choice xmlns:a14="http://schemas.microsoft.com/office/drawing/2010/main" Requires="a14">
          <p:sp>
            <p:nvSpPr>
              <p:cNvPr id="108" name="文本框 107"/>
              <p:cNvSpPr txBox="1"/>
              <p:nvPr>
                <p:custDataLst>
                  <p:tags r:id="rId5"/>
                </p:custDataLst>
              </p:nvPr>
            </p:nvSpPr>
            <p:spPr>
              <a:xfrm>
                <a:off x="707390" y="4062730"/>
                <a:ext cx="7052945" cy="1028065"/>
              </a:xfrm>
              <a:prstGeom prst="rect">
                <a:avLst/>
              </a:prstGeom>
              <a:noFill/>
              <a:ln w="9525">
                <a:noFill/>
              </a:ln>
            </p:spPr>
            <p:txBody>
              <a:bodyPr wrap="square">
                <a:noAutofit/>
              </a:bodyPr>
              <a:p>
                <a:pPr marL="0" indent="0" latinLnBrk="0">
                  <a:lnSpc>
                    <a:spcPct val="150000"/>
                  </a:lnSpc>
                </a:pPr>
                <a:r>
                  <a:rPr lang="zh-CN" altLang="en-US" sz="1800" b="0">
                    <a:latin typeface="Times New Roman" panose="02020603050405020304" charset="0"/>
                    <a:ea typeface="宋体" panose="02010600030101010101" pitchFamily="2" charset="-122"/>
                  </a:rPr>
                  <a:t>此外</a:t>
                </a:r>
                <a:r>
                  <a:rPr lang="en-US" sz="1800" b="0">
                    <a:latin typeface="Times New Roman" panose="02020603050405020304" charset="0"/>
                    <a:ea typeface="宋体" panose="02010600030101010101" pitchFamily="2" charset="-122"/>
                  </a:rPr>
                  <a:t>PVT</a:t>
                </a:r>
                <a:r>
                  <a:rPr lang="zh-CN" sz="1800" b="0">
                    <a:ea typeface="宋体" panose="02010600030101010101" pitchFamily="2" charset="-122"/>
                  </a:rPr>
                  <a:t>设计</a:t>
                </a:r>
                <a:r>
                  <a:rPr lang="en-US" sz="1800" b="0">
                    <a:latin typeface="Times New Roman" panose="02020603050405020304" charset="0"/>
                    <a:ea typeface="宋体" panose="02010600030101010101" pitchFamily="2" charset="-122"/>
                  </a:rPr>
                  <a:t>SRA</a:t>
                </a:r>
                <a:r>
                  <a:rPr lang="zh-CN" sz="1800" b="0">
                    <a:ea typeface="宋体" panose="02010600030101010101" pitchFamily="2" charset="-122"/>
                  </a:rPr>
                  <a:t>取代普通的多头注意力，将键</a:t>
                </a:r>
                <a:r>
                  <a:rPr lang="en-US" sz="1800" b="0">
                    <a:latin typeface="Times New Roman" panose="02020603050405020304" charset="0"/>
                    <a:ea typeface="宋体" panose="02010600030101010101" pitchFamily="2" charset="-122"/>
                  </a:rPr>
                  <a:t>K</a:t>
                </a:r>
                <a:r>
                  <a:rPr lang="zh-CN" sz="1800" b="0">
                    <a:ea typeface="宋体" panose="02010600030101010101" pitchFamily="2" charset="-122"/>
                  </a:rPr>
                  <a:t>和值</a:t>
                </a:r>
                <a:r>
                  <a:rPr lang="en-US" sz="1800" b="0">
                    <a:latin typeface="Times New Roman" panose="02020603050405020304" charset="0"/>
                    <a:ea typeface="宋体" panose="02010600030101010101" pitchFamily="2" charset="-122"/>
                  </a:rPr>
                  <a:t>V</a:t>
                </a:r>
                <a:r>
                  <a:rPr lang="zh-CN" sz="1800" b="0">
                    <a:ea typeface="宋体" panose="02010600030101010101" pitchFamily="2" charset="-122"/>
                  </a:rPr>
                  <a:t>的数量减少为原来的</a:t>
                </a:r>
                <a14:m>
                  <m:oMath xmlns:m="http://schemas.openxmlformats.org/officeDocument/2006/math">
                    <m:r>
                      <a:rPr lang="en-US" altLang="zh-CN" sz="1800" b="0" i="1">
                        <a:latin typeface="Cambria Math" panose="02040503050406030204" charset="0"/>
                        <a:ea typeface="宋体" panose="02010600030101010101" pitchFamily="2" charset="-122"/>
                        <a:cs typeface="Cambria Math" panose="02040503050406030204" charset="0"/>
                      </a:rPr>
                      <m:t>1</m:t>
                    </m:r>
                    <m:r>
                      <a:rPr lang="en-US" altLang="zh-CN" sz="1800" b="0" i="1">
                        <a:latin typeface="Cambria Math" panose="02040503050406030204" charset="0"/>
                        <a:ea typeface="宋体" panose="02010600030101010101" pitchFamily="2" charset="-122"/>
                        <a:cs typeface="Cambria Math" panose="02040503050406030204" charset="0"/>
                      </a:rPr>
                      <m:t>/</m:t>
                    </m:r>
                    <m:sSup>
                      <m:sSupPr>
                        <m:ctrlPr>
                          <a:rPr lang="en-US" altLang="zh-CN" sz="1800" b="0" i="1">
                            <a:latin typeface="Cambria Math" panose="02040503050406030204" charset="0"/>
                            <a:ea typeface="宋体" panose="02010600030101010101" pitchFamily="2" charset="-122"/>
                            <a:cs typeface="Cambria Math" panose="02040503050406030204" charset="0"/>
                          </a:rPr>
                        </m:ctrlPr>
                      </m:sSupPr>
                      <m:e>
                        <m:r>
                          <a:rPr lang="en-US" altLang="zh-CN" sz="1800" b="0" i="1">
                            <a:latin typeface="Cambria Math" panose="02040503050406030204" charset="0"/>
                            <a:ea typeface="宋体" panose="02010600030101010101" pitchFamily="2" charset="-122"/>
                            <a:cs typeface="Cambria Math" panose="02040503050406030204" charset="0"/>
                          </a:rPr>
                          <m:t>𝑅</m:t>
                        </m:r>
                      </m:e>
                      <m:sup>
                        <m:r>
                          <a:rPr lang="en-US" altLang="zh-CN" sz="1800" b="0" i="1">
                            <a:latin typeface="Cambria Math" panose="02040503050406030204" charset="0"/>
                            <a:ea typeface="宋体" panose="02010600030101010101" pitchFamily="2" charset="-122"/>
                            <a:cs typeface="Cambria Math" panose="02040503050406030204" charset="0"/>
                          </a:rPr>
                          <m:t>2</m:t>
                        </m:r>
                      </m:sup>
                    </m:sSup>
                  </m:oMath>
                </a14:m>
                <a:r>
                  <a:rPr lang="zh-CN" sz="1800">
                    <a:ea typeface="宋体" panose="02010600030101010101" pitchFamily="2" charset="-122"/>
                    <a:sym typeface="+mn-ea"/>
                  </a:rPr>
                  <a:t>，减少了模型的运算量</a:t>
                </a:r>
                <a:endParaRPr lang="zh-CN" altLang="en-US" sz="1800" b="0">
                  <a:ea typeface="宋体" panose="02010600030101010101" pitchFamily="2" charset="-122"/>
                </a:endParaRPr>
              </a:p>
              <a:p>
                <a:pPr marL="0" indent="0" latinLnBrk="0">
                  <a:lnSpc>
                    <a:spcPct val="150000"/>
                  </a:lnSpc>
                </a:pPr>
                <a:endParaRPr lang="zh-CN" altLang="en-US" sz="1800" b="0">
                  <a:ea typeface="宋体" panose="02010600030101010101" pitchFamily="2" charset="-122"/>
                </a:endParaRPr>
              </a:p>
            </p:txBody>
          </p:sp>
        </mc:Choice>
        <mc:Fallback>
          <p:sp>
            <p:nvSpPr>
              <p:cNvPr id="108" name="文本框 107"/>
              <p:cNvSpPr txBox="1">
                <a:spLocks noRot="1" noChangeAspect="1" noMove="1" noResize="1" noEditPoints="1" noAdjustHandles="1" noChangeArrowheads="1" noChangeShapeType="1" noTextEdit="1"/>
              </p:cNvSpPr>
              <p:nvPr>
                <p:custDataLst>
                  <p:tags r:id="rId6"/>
                </p:custDataLst>
              </p:nvPr>
            </p:nvSpPr>
            <p:spPr>
              <a:xfrm>
                <a:off x="707390" y="4062730"/>
                <a:ext cx="7052945" cy="1028065"/>
              </a:xfrm>
              <a:prstGeom prst="rect">
                <a:avLst/>
              </a:prstGeom>
              <a:blipFill rotWithShape="1">
                <a:blip r:embed="rId7"/>
                <a:stretch>
                  <a:fillRect b="-25633"/>
                </a:stretch>
              </a:blipFill>
              <a:ln w="9525">
                <a:noFill/>
              </a:ln>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r>
              <a:rPr>
                <a:sym typeface="+mn-ea"/>
              </a:rPr>
              <a:t>Swin Transformer</a:t>
            </a:r>
            <a:endParaRPr>
              <a:sym typeface="+mn-ea"/>
            </a:endParaRPr>
          </a:p>
        </p:txBody>
      </p:sp>
      <p:pic>
        <p:nvPicPr>
          <p:cNvPr id="7" name="图片 7"/>
          <p:cNvPicPr>
            <a:picLocks noChangeAspect="1"/>
          </p:cNvPicPr>
          <p:nvPr>
            <p:custDataLst>
              <p:tags r:id="rId1"/>
            </p:custDataLst>
          </p:nvPr>
        </p:nvPicPr>
        <p:blipFill>
          <a:blip r:embed="rId2"/>
          <a:stretch>
            <a:fillRect/>
          </a:stretch>
        </p:blipFill>
        <p:spPr>
          <a:xfrm>
            <a:off x="3253105" y="1898650"/>
            <a:ext cx="5685155" cy="3211195"/>
          </a:xfrm>
          <a:prstGeom prst="rect">
            <a:avLst/>
          </a:prstGeom>
          <a:noFill/>
          <a:ln>
            <a:noFill/>
          </a:ln>
        </p:spPr>
      </p:pic>
      <p:sp>
        <p:nvSpPr>
          <p:cNvPr id="109" name="文本框 108"/>
          <p:cNvSpPr txBox="1"/>
          <p:nvPr/>
        </p:nvSpPr>
        <p:spPr>
          <a:xfrm>
            <a:off x="840105" y="836295"/>
            <a:ext cx="10311130" cy="922020"/>
          </a:xfrm>
          <a:prstGeom prst="rect">
            <a:avLst/>
          </a:prstGeom>
          <a:noFill/>
          <a:ln w="9525">
            <a:noFill/>
          </a:ln>
        </p:spPr>
        <p:txBody>
          <a:bodyPr wrap="square">
            <a:spAutoFit/>
          </a:bodyPr>
          <a:p>
            <a:pPr marL="0" indent="457200" algn="l" latinLnBrk="0">
              <a:lnSpc>
                <a:spcPct val="150000"/>
              </a:lnSpc>
              <a:buClrTx/>
              <a:buSzTx/>
              <a:buFontTx/>
              <a:extLst>
                <a:ext uri="{35155182-B16C-46BC-9424-99874614C6A1}">
                  <wpsdc:indentchars xmlns:wpsdc="http://www.wps.cn/officeDocument/2017/drawingmlCustomData" val="200" checksum="59296752"/>
                </a:ext>
              </a:extLst>
            </a:pPr>
            <a:r>
              <a:rPr lang="zh-CN" sz="1800" b="0">
                <a:solidFill>
                  <a:schemeClr val="tx1"/>
                </a:solidFill>
                <a:uFillTx/>
                <a:latin typeface="Times New Roman" panose="02020603050405020304" charset="0"/>
                <a:ea typeface="宋体" panose="02010600030101010101" pitchFamily="2" charset="-122"/>
              </a:rPr>
              <a:t>Swin也探索了图像多尺度在Transformer中的应用，它将图像划分为不同的窗口，注意力机制只对每个窗口内的Token进行注意力计算，以此模拟CNN的局部性，并由此降低模型计算量</a:t>
            </a:r>
            <a:endParaRPr lang="zh-CN" sz="1800" b="0">
              <a:solidFill>
                <a:schemeClr val="tx1"/>
              </a:solidFill>
              <a:uFillTx/>
              <a:latin typeface="Times New Roman" panose="02020603050405020304" charset="0"/>
              <a:ea typeface="宋体" panose="02010600030101010101" pitchFamily="2" charset="-122"/>
            </a:endParaRPr>
          </a:p>
        </p:txBody>
      </p:sp>
      <p:sp>
        <p:nvSpPr>
          <p:cNvPr id="3" name="文本框 2"/>
          <p:cNvSpPr txBox="1"/>
          <p:nvPr/>
        </p:nvSpPr>
        <p:spPr>
          <a:xfrm>
            <a:off x="840105" y="5300345"/>
            <a:ext cx="10621645" cy="922020"/>
          </a:xfrm>
          <a:prstGeom prst="rect">
            <a:avLst/>
          </a:prstGeom>
          <a:noFill/>
          <a:ln w="9525">
            <a:noFill/>
          </a:ln>
        </p:spPr>
        <p:txBody>
          <a:bodyPr wrap="square">
            <a:spAutoFit/>
          </a:bodyPr>
          <a:p>
            <a:pPr marL="0" indent="457200" algn="l" latinLnBrk="0">
              <a:lnSpc>
                <a:spcPct val="150000"/>
              </a:lnSpc>
              <a:buClrTx/>
              <a:buSzTx/>
              <a:buFontTx/>
              <a:extLst>
                <a:ext uri="{35155182-B16C-46BC-9424-99874614C6A1}">
                  <wpsdc:indentchars xmlns:wpsdc="http://www.wps.cn/officeDocument/2017/drawingmlCustomData" val="200" checksum="59296752"/>
                </a:ext>
              </a:extLst>
            </a:pPr>
            <a:r>
              <a:rPr lang="zh-CN" sz="1800" b="0">
                <a:uFillTx/>
                <a:latin typeface="Times New Roman" panose="02020603050405020304" charset="0"/>
                <a:ea typeface="宋体" panose="02010600030101010101" pitchFamily="2" charset="-122"/>
              </a:rPr>
              <a:t>但这也带来了新的问题，即窗口的视野域较小，且窗口间的Token信息相对独立，这限制了Transformer原有的长程建模能力</a:t>
            </a:r>
            <a:endParaRPr lang="zh-CN" sz="1800" b="0">
              <a:uFillTx/>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8"/>
          <p:cNvPicPr>
            <a:picLocks noChangeAspect="1"/>
          </p:cNvPicPr>
          <p:nvPr>
            <p:custDataLst>
              <p:tags r:id="rId1"/>
            </p:custDataLst>
          </p:nvPr>
        </p:nvPicPr>
        <p:blipFill>
          <a:blip r:embed="rId2"/>
          <a:srcRect t="3977"/>
          <a:stretch>
            <a:fillRect/>
          </a:stretch>
        </p:blipFill>
        <p:spPr>
          <a:xfrm>
            <a:off x="949325" y="934085"/>
            <a:ext cx="10162540" cy="2859405"/>
          </a:xfrm>
          <a:prstGeom prst="rect">
            <a:avLst/>
          </a:prstGeom>
          <a:noFill/>
          <a:ln>
            <a:noFill/>
          </a:ln>
        </p:spPr>
      </p:pic>
      <p:sp>
        <p:nvSpPr>
          <p:cNvPr id="10" name="标题 9"/>
          <p:cNvSpPr>
            <a:spLocks noGrp="1"/>
          </p:cNvSpPr>
          <p:nvPr>
            <p:ph type="title"/>
          </p:nvPr>
        </p:nvSpPr>
        <p:spPr>
          <a:xfrm>
            <a:off x="949325" y="250190"/>
            <a:ext cx="7516495" cy="478155"/>
          </a:xfrm>
        </p:spPr>
        <p:txBody>
          <a:bodyPr wrap="square"/>
          <a:lstStyle/>
          <a:p>
            <a:r>
              <a:rPr>
                <a:sym typeface="+mn-ea"/>
              </a:rPr>
              <a:t>Swin Transformer</a:t>
            </a:r>
            <a:endParaRPr>
              <a:sym typeface="+mn-ea"/>
            </a:endParaRPr>
          </a:p>
        </p:txBody>
      </p:sp>
      <p:sp>
        <p:nvSpPr>
          <p:cNvPr id="110" name="文本框 109"/>
          <p:cNvSpPr txBox="1"/>
          <p:nvPr/>
        </p:nvSpPr>
        <p:spPr>
          <a:xfrm>
            <a:off x="811530" y="4193540"/>
            <a:ext cx="10581005" cy="783590"/>
          </a:xfrm>
          <a:prstGeom prst="rect">
            <a:avLst/>
          </a:prstGeom>
          <a:noFill/>
          <a:ln w="9525">
            <a:noFill/>
          </a:ln>
        </p:spPr>
        <p:txBody>
          <a:bodyPr wrap="square">
            <a:spAutoFit/>
          </a:bodyPr>
          <a:p>
            <a:pPr marL="0" indent="0"/>
            <a:r>
              <a:rPr lang="zh-CN" sz="1800" b="0">
                <a:ea typeface="宋体" panose="02010600030101010101" pitchFamily="2" charset="-122"/>
              </a:rPr>
              <a:t>首先是类似</a:t>
            </a:r>
            <a:r>
              <a:rPr lang="en-US" sz="1800" b="0">
                <a:latin typeface="Times New Roman" panose="02020603050405020304" charset="0"/>
                <a:ea typeface="宋体" panose="02010600030101010101" pitchFamily="2" charset="-122"/>
              </a:rPr>
              <a:t>PVT</a:t>
            </a:r>
            <a:r>
              <a:rPr lang="zh-CN" sz="1800" b="0">
                <a:ea typeface="宋体" panose="02010600030101010101" pitchFamily="2" charset="-122"/>
              </a:rPr>
              <a:t>的多尺度下采样：</a:t>
            </a:r>
            <a:endParaRPr lang="zh-CN" sz="1800" b="0">
              <a:ea typeface="宋体" panose="02010600030101010101" pitchFamily="2" charset="-122"/>
            </a:endParaRPr>
          </a:p>
          <a:p>
            <a:pPr marL="0" indent="0" latinLnBrk="0">
              <a:lnSpc>
                <a:spcPct val="150000"/>
              </a:lnSpc>
            </a:pPr>
            <a:r>
              <a:rPr lang="en-US" altLang="zh-CN" sz="1800" b="0">
                <a:ea typeface="宋体" panose="02010600030101010101" pitchFamily="2" charset="-122"/>
              </a:rPr>
              <a:t>       </a:t>
            </a:r>
            <a:r>
              <a:rPr lang="zh-CN" sz="1800" b="0">
                <a:ea typeface="宋体" panose="02010600030101010101" pitchFamily="2" charset="-122"/>
              </a:rPr>
              <a:t>每个</a:t>
            </a:r>
            <a:r>
              <a:rPr lang="en-US" sz="1800" b="0">
                <a:latin typeface="Times New Roman" panose="02020603050405020304" charset="0"/>
                <a:ea typeface="宋体" panose="02010600030101010101" pitchFamily="2" charset="-122"/>
              </a:rPr>
              <a:t>Stage</a:t>
            </a:r>
            <a:r>
              <a:rPr lang="zh-CN" sz="1800" b="0">
                <a:ea typeface="宋体" panose="02010600030101010101" pitchFamily="2" charset="-122"/>
              </a:rPr>
              <a:t>设置一个</a:t>
            </a:r>
            <a:r>
              <a:rPr lang="en-US" sz="1800" b="0">
                <a:latin typeface="Times New Roman" panose="02020603050405020304" charset="0"/>
                <a:ea typeface="宋体" panose="02010600030101010101" pitchFamily="2" charset="-122"/>
              </a:rPr>
              <a:t>Patch Merging</a:t>
            </a:r>
            <a:r>
              <a:rPr lang="zh-CN" sz="1800" b="0">
                <a:ea typeface="宋体" panose="02010600030101010101" pitchFamily="2" charset="-122"/>
              </a:rPr>
              <a:t>操作，增大</a:t>
            </a:r>
            <a:r>
              <a:rPr lang="en-US" sz="1800" b="0">
                <a:latin typeface="Times New Roman" panose="02020603050405020304" charset="0"/>
                <a:ea typeface="宋体" panose="02010600030101010101" pitchFamily="2" charset="-122"/>
              </a:rPr>
              <a:t>Patch</a:t>
            </a:r>
            <a:r>
              <a:rPr lang="zh-CN" sz="1800" b="0">
                <a:ea typeface="宋体" panose="02010600030101010101" pitchFamily="2" charset="-122"/>
              </a:rPr>
              <a:t>的尺度从而增加其感受野</a:t>
            </a:r>
            <a:endParaRPr lang="zh-CN" altLang="en-US" sz="1800" b="0">
              <a:ea typeface="宋体" panose="02010600030101010101" pitchFamily="2" charset="-122"/>
            </a:endParaRPr>
          </a:p>
        </p:txBody>
      </p:sp>
      <p:sp>
        <p:nvSpPr>
          <p:cNvPr id="3" name="文本框 2"/>
          <p:cNvSpPr txBox="1"/>
          <p:nvPr/>
        </p:nvSpPr>
        <p:spPr>
          <a:xfrm>
            <a:off x="822325" y="5226050"/>
            <a:ext cx="10580370" cy="368300"/>
          </a:xfrm>
          <a:prstGeom prst="rect">
            <a:avLst/>
          </a:prstGeom>
          <a:noFill/>
          <a:ln w="9525">
            <a:noFill/>
          </a:ln>
        </p:spPr>
        <p:txBody>
          <a:bodyPr wrap="square">
            <a:spAutoFit/>
          </a:bodyPr>
          <a:p>
            <a:pPr marL="0" indent="0"/>
            <a:r>
              <a:rPr lang="zh-CN" sz="1800" b="0">
                <a:ea typeface="宋体" panose="02010600030101010101" pitchFamily="2" charset="-122"/>
              </a:rPr>
              <a:t>其次是设计</a:t>
            </a:r>
            <a:r>
              <a:rPr lang="en-US" sz="1800" b="0">
                <a:latin typeface="Times New Roman" panose="02020603050405020304" charset="0"/>
                <a:ea typeface="宋体" panose="02010600030101010101" pitchFamily="2" charset="-122"/>
              </a:rPr>
              <a:t>SW-MSA</a:t>
            </a:r>
            <a:r>
              <a:rPr lang="zh-CN" sz="1800" b="0">
                <a:ea typeface="宋体" panose="02010600030101010101" pitchFamily="2" charset="-122"/>
              </a:rPr>
              <a:t>配合</a:t>
            </a:r>
            <a:r>
              <a:rPr lang="en-US" sz="1800" b="0">
                <a:latin typeface="Times New Roman" panose="02020603050405020304" charset="0"/>
                <a:ea typeface="宋体" panose="02010600030101010101" pitchFamily="2" charset="-122"/>
              </a:rPr>
              <a:t>W-MSA</a:t>
            </a:r>
            <a:r>
              <a:rPr lang="zh-CN" sz="1800" b="0">
                <a:ea typeface="宋体" panose="02010600030101010101" pitchFamily="2" charset="-122"/>
              </a:rPr>
              <a:t>进行窗口间的信息交流，这也是</a:t>
            </a:r>
            <a:r>
              <a:rPr lang="en-US" sz="1800" b="0">
                <a:latin typeface="Times New Roman" panose="02020603050405020304" charset="0"/>
                <a:ea typeface="宋体" panose="02010600030101010101" pitchFamily="2" charset="-122"/>
              </a:rPr>
              <a:t>Swin</a:t>
            </a:r>
            <a:r>
              <a:rPr lang="zh-CN" sz="1800" b="0">
                <a:ea typeface="宋体" panose="02010600030101010101" pitchFamily="2" charset="-122"/>
              </a:rPr>
              <a:t>的核心设计</a:t>
            </a:r>
            <a:endParaRPr lang="zh-CN" altLang="en-US" sz="1800" b="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8"/>
          <p:cNvPicPr>
            <a:picLocks noChangeAspect="1"/>
          </p:cNvPicPr>
          <p:nvPr>
            <p:custDataLst>
              <p:tags r:id="rId1"/>
            </p:custDataLst>
          </p:nvPr>
        </p:nvPicPr>
        <p:blipFill>
          <a:blip r:embed="rId2"/>
          <a:srcRect l="73363" t="3977" b="5634"/>
          <a:stretch>
            <a:fillRect/>
          </a:stretch>
        </p:blipFill>
        <p:spPr>
          <a:xfrm>
            <a:off x="7581900" y="1347470"/>
            <a:ext cx="4098925" cy="4076065"/>
          </a:xfrm>
          <a:prstGeom prst="rect">
            <a:avLst/>
          </a:prstGeom>
          <a:noFill/>
          <a:ln>
            <a:noFill/>
          </a:ln>
        </p:spPr>
      </p:pic>
      <p:sp>
        <p:nvSpPr>
          <p:cNvPr id="10" name="标题 9"/>
          <p:cNvSpPr>
            <a:spLocks noGrp="1"/>
          </p:cNvSpPr>
          <p:nvPr>
            <p:ph type="title"/>
          </p:nvPr>
        </p:nvSpPr>
        <p:spPr>
          <a:xfrm>
            <a:off x="949325" y="250190"/>
            <a:ext cx="7516495" cy="478155"/>
          </a:xfrm>
        </p:spPr>
        <p:txBody>
          <a:bodyPr wrap="square"/>
          <a:lstStyle/>
          <a:p>
            <a:pPr algn="l">
              <a:buClrTx/>
              <a:buSzTx/>
              <a:buFontTx/>
            </a:pPr>
            <a:r>
              <a:rPr>
                <a:sym typeface="+mn-ea"/>
              </a:rPr>
              <a:t>SW-MSA</a:t>
            </a:r>
            <a:endParaRPr>
              <a:sym typeface="+mn-ea"/>
            </a:endParaRPr>
          </a:p>
        </p:txBody>
      </p:sp>
      <p:pic>
        <p:nvPicPr>
          <p:cNvPr id="2" name="图片 1"/>
          <p:cNvPicPr/>
          <p:nvPr/>
        </p:nvPicPr>
        <p:blipFill>
          <a:blip r:embed="rId3"/>
          <a:stretch>
            <a:fillRect/>
          </a:stretch>
        </p:blipFill>
        <p:spPr>
          <a:xfrm>
            <a:off x="1177290" y="1347470"/>
            <a:ext cx="5439410" cy="2141855"/>
          </a:xfrm>
          <a:prstGeom prst="rect">
            <a:avLst/>
          </a:prstGeom>
          <a:noFill/>
          <a:ln w="9525">
            <a:noFill/>
          </a:ln>
        </p:spPr>
      </p:pic>
      <p:sp>
        <p:nvSpPr>
          <p:cNvPr id="4" name="文本框 3"/>
          <p:cNvSpPr txBox="1"/>
          <p:nvPr>
            <p:custDataLst>
              <p:tags r:id="rId4"/>
            </p:custDataLst>
          </p:nvPr>
        </p:nvSpPr>
        <p:spPr>
          <a:xfrm>
            <a:off x="645795" y="840105"/>
            <a:ext cx="2668270" cy="368300"/>
          </a:xfrm>
          <a:prstGeom prst="rect">
            <a:avLst/>
          </a:prstGeom>
          <a:noFill/>
          <a:ln w="9525">
            <a:noFill/>
          </a:ln>
        </p:spPr>
        <p:txBody>
          <a:bodyPr wrap="square">
            <a:spAutoFit/>
          </a:bodyPr>
          <a:p>
            <a:pPr marL="0" indent="0"/>
            <a:r>
              <a:rPr lang="en-US" sz="1800" b="0">
                <a:latin typeface="Times New Roman" panose="02020603050405020304" charset="0"/>
                <a:ea typeface="宋体" panose="02010600030101010101" pitchFamily="2" charset="-122"/>
              </a:rPr>
              <a:t>Shifted Windows</a:t>
            </a:r>
            <a:r>
              <a:rPr lang="zh-CN" altLang="en-US" sz="1800" b="0">
                <a:latin typeface="Times New Roman" panose="02020603050405020304" charset="0"/>
                <a:ea typeface="宋体" panose="02010600030101010101" pitchFamily="2" charset="-122"/>
              </a:rPr>
              <a:t>操作：</a:t>
            </a:r>
            <a:endParaRPr lang="zh-CN" altLang="en-US" sz="1800" b="0">
              <a:latin typeface="Times New Roman" panose="02020603050405020304" charset="0"/>
              <a:ea typeface="宋体" panose="02010600030101010101" pitchFamily="2" charset="-122"/>
            </a:endParaRPr>
          </a:p>
        </p:txBody>
      </p:sp>
      <p:pic>
        <p:nvPicPr>
          <p:cNvPr id="5" name="图片 4"/>
          <p:cNvPicPr/>
          <p:nvPr/>
        </p:nvPicPr>
        <p:blipFill>
          <a:blip r:embed="rId5"/>
          <a:srcRect b="29907"/>
          <a:stretch>
            <a:fillRect/>
          </a:stretch>
        </p:blipFill>
        <p:spPr>
          <a:xfrm>
            <a:off x="955040" y="4192905"/>
            <a:ext cx="5661660" cy="1749425"/>
          </a:xfrm>
          <a:prstGeom prst="rect">
            <a:avLst/>
          </a:prstGeom>
          <a:noFill/>
          <a:ln w="9525">
            <a:noFill/>
          </a:ln>
        </p:spPr>
      </p:pic>
      <p:sp>
        <p:nvSpPr>
          <p:cNvPr id="6" name="文本框 5"/>
          <p:cNvSpPr txBox="1"/>
          <p:nvPr>
            <p:custDataLst>
              <p:tags r:id="rId6"/>
            </p:custDataLst>
          </p:nvPr>
        </p:nvSpPr>
        <p:spPr>
          <a:xfrm>
            <a:off x="645795" y="3714115"/>
            <a:ext cx="2668270" cy="368300"/>
          </a:xfrm>
          <a:prstGeom prst="rect">
            <a:avLst/>
          </a:prstGeom>
          <a:noFill/>
          <a:ln w="9525">
            <a:noFill/>
          </a:ln>
        </p:spPr>
        <p:txBody>
          <a:bodyPr wrap="square">
            <a:spAutoFit/>
          </a:bodyPr>
          <a:p>
            <a:pPr marL="0" indent="0"/>
            <a:r>
              <a:rPr lang="zh-CN" sz="1800" b="0">
                <a:latin typeface="Times New Roman" panose="02020603050405020304" charset="0"/>
                <a:ea typeface="宋体" panose="02010600030101010101" pitchFamily="2" charset="-122"/>
              </a:rPr>
              <a:t>计算技巧：</a:t>
            </a:r>
            <a:endParaRPr lang="zh-CN" sz="1800" b="0">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lang="en-US" altLang="zh-CN">
                <a:sym typeface="+mn-ea"/>
              </a:rPr>
              <a:t>Perceiver</a:t>
            </a:r>
            <a:endParaRPr lang="en-US" altLang="zh-CN">
              <a:sym typeface="+mn-ea"/>
            </a:endParaRPr>
          </a:p>
        </p:txBody>
      </p:sp>
      <p:pic>
        <p:nvPicPr>
          <p:cNvPr id="111" name="图片 110"/>
          <p:cNvPicPr/>
          <p:nvPr/>
        </p:nvPicPr>
        <p:blipFill>
          <a:blip r:embed="rId1"/>
          <a:stretch>
            <a:fillRect/>
          </a:stretch>
        </p:blipFill>
        <p:spPr>
          <a:xfrm>
            <a:off x="407670" y="1336040"/>
            <a:ext cx="4457065" cy="1656080"/>
          </a:xfrm>
          <a:prstGeom prst="rect">
            <a:avLst/>
          </a:prstGeom>
          <a:noFill/>
          <a:ln w="9525">
            <a:noFill/>
          </a:ln>
        </p:spPr>
      </p:pic>
      <p:pic>
        <p:nvPicPr>
          <p:cNvPr id="112" name="图片 111"/>
          <p:cNvPicPr/>
          <p:nvPr/>
        </p:nvPicPr>
        <p:blipFill>
          <a:blip r:embed="rId2"/>
          <a:stretch>
            <a:fillRect/>
          </a:stretch>
        </p:blipFill>
        <p:spPr>
          <a:xfrm>
            <a:off x="5463540" y="340360"/>
            <a:ext cx="4478655" cy="63423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5474831" y="604484"/>
            <a:ext cx="4325479" cy="1089209"/>
            <a:chOff x="5337036" y="1031947"/>
            <a:chExt cx="4325479" cy="1089209"/>
          </a:xfrm>
        </p:grpSpPr>
        <p:sp>
          <p:nvSpPr>
            <p:cNvPr id="32" name="文本框 31"/>
            <p:cNvSpPr txBox="1"/>
            <p:nvPr/>
          </p:nvSpPr>
          <p:spPr>
            <a:xfrm>
              <a:off x="5337036" y="1031947"/>
              <a:ext cx="615874" cy="1089209"/>
            </a:xfrm>
            <a:prstGeom prst="rect">
              <a:avLst/>
            </a:prstGeom>
            <a:noFill/>
          </p:spPr>
          <p:txBody>
            <a:bodyPr wrap="none" rtlCol="0">
              <a:spAutoFit/>
            </a:bodyPr>
            <a:lstStyle/>
            <a:p>
              <a:pPr>
                <a:lnSpc>
                  <a:spcPct val="120000"/>
                </a:lnSpc>
              </a:pPr>
              <a:r>
                <a:rPr lang="en-US" altLang="zh-CN" sz="6000" b="1" i="1" dirty="0">
                  <a:solidFill>
                    <a:schemeClr val="accent4"/>
                  </a:solidFill>
                  <a:cs typeface="+mn-ea"/>
                  <a:sym typeface="+mn-lt"/>
                </a:rPr>
                <a:t>1</a:t>
              </a:r>
              <a:endParaRPr lang="zh-CN" altLang="en-US" sz="5400" b="1" i="1" dirty="0">
                <a:solidFill>
                  <a:schemeClr val="accent4"/>
                </a:solidFill>
                <a:cs typeface="+mn-ea"/>
                <a:sym typeface="+mn-lt"/>
              </a:endParaRPr>
            </a:p>
          </p:txBody>
        </p:sp>
        <p:sp>
          <p:nvSpPr>
            <p:cNvPr id="34" name="文本框 33"/>
            <p:cNvSpPr txBox="1"/>
            <p:nvPr/>
          </p:nvSpPr>
          <p:spPr>
            <a:xfrm>
              <a:off x="6345910" y="1389239"/>
              <a:ext cx="3316605" cy="590550"/>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关于</a:t>
              </a:r>
              <a:r>
                <a:rPr lang="en-US" sz="3200" b="1" dirty="0">
                  <a:latin typeface="微软雅黑" panose="020B0503020204020204" pitchFamily="34" charset="-122"/>
                  <a:cs typeface="+mn-ea"/>
                  <a:sym typeface="+mn-lt"/>
                </a:rPr>
                <a:t>Transformer</a:t>
              </a:r>
              <a:endParaRPr lang="en-US" sz="3200" b="1" dirty="0">
                <a:latin typeface="微软雅黑" panose="020B0503020204020204" pitchFamily="34" charset="-122"/>
                <a:cs typeface="+mn-ea"/>
                <a:sym typeface="+mn-lt"/>
              </a:endParaRPr>
            </a:p>
          </p:txBody>
        </p:sp>
      </p:grpSp>
      <p:grpSp>
        <p:nvGrpSpPr>
          <p:cNvPr id="7" name="组合 6"/>
          <p:cNvGrpSpPr/>
          <p:nvPr/>
        </p:nvGrpSpPr>
        <p:grpSpPr>
          <a:xfrm>
            <a:off x="5474831" y="2164627"/>
            <a:ext cx="4424539" cy="1198880"/>
            <a:chOff x="5337036" y="1031947"/>
            <a:chExt cx="4424539" cy="1198880"/>
          </a:xfrm>
        </p:grpSpPr>
        <p:sp>
          <p:nvSpPr>
            <p:cNvPr id="8" name="文本框 7"/>
            <p:cNvSpPr txBox="1"/>
            <p:nvPr>
              <p:custDataLst>
                <p:tags r:id="rId1"/>
              </p:custDataLst>
            </p:nvPr>
          </p:nvSpPr>
          <p:spPr>
            <a:xfrm>
              <a:off x="5337036" y="1031947"/>
              <a:ext cx="609600" cy="1198880"/>
            </a:xfrm>
            <a:prstGeom prst="rect">
              <a:avLst/>
            </a:prstGeom>
            <a:noFill/>
          </p:spPr>
          <p:txBody>
            <a:bodyPr wrap="none" rtlCol="0">
              <a:spAutoFit/>
            </a:bodyPr>
            <a:p>
              <a:pPr>
                <a:lnSpc>
                  <a:spcPct val="120000"/>
                </a:lnSpc>
              </a:pPr>
              <a:r>
                <a:rPr lang="en-US" altLang="zh-CN" sz="6000" b="1" i="1" dirty="0">
                  <a:solidFill>
                    <a:schemeClr val="accent4"/>
                  </a:solidFill>
                  <a:cs typeface="+mn-ea"/>
                  <a:sym typeface="+mn-lt"/>
                </a:rPr>
                <a:t>2</a:t>
              </a:r>
              <a:endParaRPr lang="zh-CN" altLang="en-US" sz="6000" b="1" i="1" dirty="0">
                <a:solidFill>
                  <a:schemeClr val="accent4"/>
                </a:solidFill>
                <a:cs typeface="+mn-ea"/>
                <a:sym typeface="+mn-lt"/>
              </a:endParaRPr>
            </a:p>
          </p:txBody>
        </p:sp>
        <p:sp>
          <p:nvSpPr>
            <p:cNvPr id="10" name="文本框 9"/>
            <p:cNvSpPr txBox="1"/>
            <p:nvPr>
              <p:custDataLst>
                <p:tags r:id="rId2"/>
              </p:custDataLst>
            </p:nvPr>
          </p:nvSpPr>
          <p:spPr>
            <a:xfrm>
              <a:off x="6384010" y="1409559"/>
              <a:ext cx="3377565" cy="590550"/>
            </a:xfrm>
            <a:prstGeom prst="rect">
              <a:avLst/>
            </a:prstGeom>
            <a:noFill/>
          </p:spPr>
          <p:txBody>
            <a:bodyPr wrap="none" lIns="0" tIns="0" rIns="0" bIns="0" rtlCol="0">
              <a:spAutoFit/>
            </a:bodyPr>
            <a:p>
              <a:pPr>
                <a:lnSpc>
                  <a:spcPct val="120000"/>
                </a:lnSpc>
              </a:pPr>
              <a:r>
                <a:rPr lang="en-US" altLang="zh-CN" sz="3200" b="1" dirty="0">
                  <a:latin typeface="微软雅黑" panose="020B0503020204020204" pitchFamily="34" charset="-122"/>
                  <a:cs typeface="+mn-ea"/>
                  <a:sym typeface="+mn-lt"/>
                </a:rPr>
                <a:t>CV+Transformer</a:t>
              </a:r>
              <a:endParaRPr lang="en-US" altLang="zh-CN" sz="3200" b="1" dirty="0">
                <a:latin typeface="微软雅黑" panose="020B0503020204020204" pitchFamily="34" charset="-122"/>
                <a:cs typeface="+mn-ea"/>
                <a:sym typeface="+mn-lt"/>
              </a:endParaRPr>
            </a:p>
          </p:txBody>
        </p:sp>
      </p:grpSp>
      <p:grpSp>
        <p:nvGrpSpPr>
          <p:cNvPr id="2" name="组合 1"/>
          <p:cNvGrpSpPr/>
          <p:nvPr/>
        </p:nvGrpSpPr>
        <p:grpSpPr>
          <a:xfrm>
            <a:off x="5474831" y="3674022"/>
            <a:ext cx="3481564" cy="1198880"/>
            <a:chOff x="5337036" y="1031947"/>
            <a:chExt cx="3481564" cy="1198880"/>
          </a:xfrm>
        </p:grpSpPr>
        <p:sp>
          <p:nvSpPr>
            <p:cNvPr id="3" name="文本框 2"/>
            <p:cNvSpPr txBox="1"/>
            <p:nvPr>
              <p:custDataLst>
                <p:tags r:id="rId3"/>
              </p:custDataLst>
            </p:nvPr>
          </p:nvSpPr>
          <p:spPr>
            <a:xfrm>
              <a:off x="5337036" y="1031947"/>
              <a:ext cx="609600" cy="1198880"/>
            </a:xfrm>
            <a:prstGeom prst="rect">
              <a:avLst/>
            </a:prstGeom>
            <a:noFill/>
          </p:spPr>
          <p:txBody>
            <a:bodyPr wrap="none" rtlCol="0">
              <a:spAutoFit/>
            </a:bodyPr>
            <a:p>
              <a:pPr>
                <a:lnSpc>
                  <a:spcPct val="120000"/>
                </a:lnSpc>
              </a:pPr>
              <a:r>
                <a:rPr lang="en-US" altLang="zh-CN" sz="6000" b="1" i="1" dirty="0">
                  <a:solidFill>
                    <a:schemeClr val="accent4"/>
                  </a:solidFill>
                  <a:cs typeface="+mn-ea"/>
                  <a:sym typeface="+mn-lt"/>
                </a:rPr>
                <a:t>3</a:t>
              </a:r>
              <a:endParaRPr lang="zh-CN" altLang="en-US" sz="6000" b="1" i="1" dirty="0">
                <a:solidFill>
                  <a:schemeClr val="accent4"/>
                </a:solidFill>
                <a:cs typeface="+mn-ea"/>
                <a:sym typeface="+mn-lt"/>
              </a:endParaRPr>
            </a:p>
          </p:txBody>
        </p:sp>
        <p:sp>
          <p:nvSpPr>
            <p:cNvPr id="4" name="文本框 3"/>
            <p:cNvSpPr txBox="1"/>
            <p:nvPr>
              <p:custDataLst>
                <p:tags r:id="rId4"/>
              </p:custDataLst>
            </p:nvPr>
          </p:nvSpPr>
          <p:spPr>
            <a:xfrm>
              <a:off x="6384010" y="1409559"/>
              <a:ext cx="2434590" cy="590550"/>
            </a:xfrm>
            <a:prstGeom prst="rect">
              <a:avLst/>
            </a:prstGeom>
            <a:noFill/>
          </p:spPr>
          <p:txBody>
            <a:bodyPr wrap="none" lIns="0" tIns="0" rIns="0" bIns="0" rtlCol="0">
              <a:spAutoFit/>
            </a:bodyPr>
            <a:p>
              <a:pPr>
                <a:lnSpc>
                  <a:spcPct val="120000"/>
                </a:lnSpc>
              </a:pPr>
              <a:r>
                <a:rPr lang="en-US" altLang="zh-CN" sz="3200" b="1" dirty="0">
                  <a:latin typeface="微软雅黑" panose="020B0503020204020204" pitchFamily="34" charset="-122"/>
                  <a:cs typeface="+mn-ea"/>
                  <a:sym typeface="+mn-lt"/>
                </a:rPr>
                <a:t>FlowFormer</a:t>
              </a:r>
              <a:endParaRPr lang="en-US" altLang="zh-CN" sz="3200" b="1" dirty="0">
                <a:latin typeface="微软雅黑" panose="020B0503020204020204" pitchFamily="34" charset="-122"/>
                <a:cs typeface="+mn-ea"/>
                <a:sym typeface="+mn-lt"/>
              </a:endParaRPr>
            </a:p>
          </p:txBody>
        </p:sp>
      </p:grpSp>
      <p:grpSp>
        <p:nvGrpSpPr>
          <p:cNvPr id="6" name="组合 5"/>
          <p:cNvGrpSpPr/>
          <p:nvPr/>
        </p:nvGrpSpPr>
        <p:grpSpPr>
          <a:xfrm>
            <a:off x="5474831" y="5147222"/>
            <a:ext cx="1859774" cy="1198880"/>
            <a:chOff x="5337036" y="1031947"/>
            <a:chExt cx="1859774" cy="1198880"/>
          </a:xfrm>
        </p:grpSpPr>
        <p:sp>
          <p:nvSpPr>
            <p:cNvPr id="9" name="文本框 8"/>
            <p:cNvSpPr txBox="1"/>
            <p:nvPr>
              <p:custDataLst>
                <p:tags r:id="rId5"/>
              </p:custDataLst>
            </p:nvPr>
          </p:nvSpPr>
          <p:spPr>
            <a:xfrm>
              <a:off x="5337036" y="1031947"/>
              <a:ext cx="609600" cy="1198880"/>
            </a:xfrm>
            <a:prstGeom prst="rect">
              <a:avLst/>
            </a:prstGeom>
            <a:noFill/>
          </p:spPr>
          <p:txBody>
            <a:bodyPr wrap="none" rtlCol="0">
              <a:spAutoFit/>
            </a:bodyPr>
            <a:p>
              <a:pPr>
                <a:lnSpc>
                  <a:spcPct val="120000"/>
                </a:lnSpc>
              </a:pPr>
              <a:r>
                <a:rPr lang="en-US" altLang="zh-CN" sz="6000" b="1" i="1" dirty="0">
                  <a:solidFill>
                    <a:schemeClr val="accent4"/>
                  </a:solidFill>
                  <a:cs typeface="+mn-ea"/>
                  <a:sym typeface="+mn-lt"/>
                </a:rPr>
                <a:t>4</a:t>
              </a:r>
              <a:endParaRPr lang="zh-CN" altLang="en-US" sz="6000" b="1" i="1" dirty="0">
                <a:solidFill>
                  <a:schemeClr val="accent4"/>
                </a:solidFill>
                <a:cs typeface="+mn-ea"/>
                <a:sym typeface="+mn-lt"/>
              </a:endParaRPr>
            </a:p>
          </p:txBody>
        </p:sp>
        <p:sp>
          <p:nvSpPr>
            <p:cNvPr id="11" name="文本框 10"/>
            <p:cNvSpPr txBox="1"/>
            <p:nvPr>
              <p:custDataLst>
                <p:tags r:id="rId6"/>
              </p:custDataLst>
            </p:nvPr>
          </p:nvSpPr>
          <p:spPr>
            <a:xfrm>
              <a:off x="6384010" y="1409559"/>
              <a:ext cx="812800" cy="590550"/>
            </a:xfrm>
            <a:prstGeom prst="rect">
              <a:avLst/>
            </a:prstGeom>
            <a:noFill/>
          </p:spPr>
          <p:txBody>
            <a:bodyPr wrap="none" lIns="0" tIns="0" rIns="0" bIns="0" rtlCol="0">
              <a:spAutoFit/>
            </a:bodyPr>
            <a:p>
              <a:pPr>
                <a:lnSpc>
                  <a:spcPct val="120000"/>
                </a:lnSpc>
              </a:pPr>
              <a:r>
                <a:rPr lang="zh-CN" altLang="en-US" sz="3200" b="1" dirty="0">
                  <a:latin typeface="微软雅黑" panose="020B0503020204020204" pitchFamily="34" charset="-122"/>
                  <a:cs typeface="+mn-ea"/>
                  <a:sym typeface="+mn-lt"/>
                </a:rPr>
                <a:t>总结</a:t>
              </a:r>
              <a:endParaRPr lang="zh-CN" altLang="en-US" sz="3200" b="1" dirty="0">
                <a:latin typeface="微软雅黑" panose="020B0503020204020204" pitchFamily="34" charset="-122"/>
                <a:cs typeface="+mn-ea"/>
                <a:sym typeface="+mn-lt"/>
              </a:endParaRPr>
            </a:p>
          </p:txBody>
        </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lang="en-US" altLang="zh-CN">
                <a:sym typeface="+mn-ea"/>
              </a:rPr>
              <a:t>Perceiver</a:t>
            </a:r>
            <a:endParaRPr lang="en-US" altLang="zh-CN">
              <a:sym typeface="+mn-ea"/>
            </a:endParaRPr>
          </a:p>
        </p:txBody>
      </p:sp>
      <p:pic>
        <p:nvPicPr>
          <p:cNvPr id="3" name="图片 10"/>
          <p:cNvPicPr>
            <a:picLocks noChangeAspect="1"/>
          </p:cNvPicPr>
          <p:nvPr>
            <p:custDataLst>
              <p:tags r:id="rId1"/>
            </p:custDataLst>
          </p:nvPr>
        </p:nvPicPr>
        <p:blipFill>
          <a:blip r:embed="rId2"/>
          <a:stretch>
            <a:fillRect/>
          </a:stretch>
        </p:blipFill>
        <p:spPr>
          <a:xfrm>
            <a:off x="1387475" y="781685"/>
            <a:ext cx="9079230" cy="2870200"/>
          </a:xfrm>
          <a:prstGeom prst="rect">
            <a:avLst/>
          </a:prstGeom>
          <a:noFill/>
          <a:ln>
            <a:noFill/>
          </a:ln>
        </p:spPr>
      </p:pic>
      <p:sp>
        <p:nvSpPr>
          <p:cNvPr id="113" name="文本框 112"/>
          <p:cNvSpPr txBox="1"/>
          <p:nvPr>
            <p:custDataLst>
              <p:tags r:id="rId3"/>
            </p:custDataLst>
          </p:nvPr>
        </p:nvSpPr>
        <p:spPr>
          <a:xfrm>
            <a:off x="495300" y="3749040"/>
            <a:ext cx="11071225" cy="922020"/>
          </a:xfrm>
          <a:prstGeom prst="rect">
            <a:avLst/>
          </a:prstGeom>
          <a:noFill/>
          <a:ln w="9525">
            <a:noFill/>
          </a:ln>
        </p:spPr>
        <p:txBody>
          <a:bodyPr wrap="square">
            <a:spAutoFit/>
          </a:bodyPr>
          <a:p>
            <a:pPr lvl="0" indent="457200" algn="l">
              <a:lnSpc>
                <a:spcPct val="150000"/>
              </a:lnSpc>
              <a:buClrTx/>
              <a:buSzTx/>
              <a:buFontTx/>
              <a:extLst>
                <a:ext uri="{35155182-B16C-46BC-9424-99874614C6A1}">
                  <wpsdc:indentchars xmlns:wpsdc="http://www.wps.cn/officeDocument/2017/drawingmlCustomData" val="200" checksum="59296752"/>
                </a:ext>
              </a:extLst>
            </a:pPr>
            <a:r>
              <a:rPr lang="zh-CN" sz="1800">
                <a:uFillTx/>
                <a:latin typeface="Times New Roman" panose="02020603050405020304" charset="0"/>
                <a:ea typeface="宋体" panose="02010600030101010101" pitchFamily="2" charset="-122"/>
                <a:sym typeface="+mn-ea"/>
              </a:rPr>
              <a:t>Perceiver是基于Transformer的简单改进，其利用Cross Attention，设置一个大小为</a:t>
            </a:r>
            <a:r>
              <a:rPr lang="zh-CN" sz="1800">
                <a:uFillTx/>
                <a:latin typeface="Times New Roman" panose="02020603050405020304" charset="0"/>
                <a:ea typeface="宋体" panose="02010600030101010101" pitchFamily="2" charset="-122"/>
                <a:sym typeface="+mn-ea"/>
              </a:rPr>
              <a:t>（</a:t>
            </a:r>
            <a:r>
              <a:rPr lang="en-US" altLang="zh-CN" sz="1800">
                <a:uFillTx/>
                <a:latin typeface="Times New Roman" panose="02020603050405020304" charset="0"/>
                <a:ea typeface="宋体" panose="02010600030101010101" pitchFamily="2" charset="-122"/>
                <a:sym typeface="+mn-ea"/>
              </a:rPr>
              <a:t>N,D</a:t>
            </a:r>
            <a:r>
              <a:rPr lang="zh-CN" sz="1800">
                <a:uFillTx/>
                <a:latin typeface="Times New Roman" panose="02020603050405020304" charset="0"/>
                <a:ea typeface="宋体" panose="02010600030101010101" pitchFamily="2" charset="-122"/>
                <a:sym typeface="+mn-ea"/>
              </a:rPr>
              <a:t>）的</a:t>
            </a:r>
            <a:r>
              <a:rPr lang="en-US" sz="1800">
                <a:latin typeface="Calibri" panose="020F0502020204030204" charset="0"/>
                <a:ea typeface="宋体" panose="02010600030101010101" pitchFamily="2" charset="-122"/>
                <a:sym typeface="+mn-ea"/>
              </a:rPr>
              <a:t>Latent array</a:t>
            </a:r>
            <a:r>
              <a:rPr lang="zh-CN" altLang="en-US" sz="1800">
                <a:latin typeface="Calibri" panose="020F0502020204030204" charset="0"/>
                <a:ea typeface="宋体" panose="02010600030101010101" pitchFamily="2" charset="-122"/>
                <a:sym typeface="+mn-ea"/>
              </a:rPr>
              <a:t>作为查询</a:t>
            </a:r>
            <a:r>
              <a:rPr lang="en-US" altLang="zh-CN" sz="1800">
                <a:latin typeface="Calibri" panose="020F0502020204030204" charset="0"/>
                <a:ea typeface="宋体" panose="02010600030101010101" pitchFamily="2" charset="-122"/>
                <a:sym typeface="+mn-ea"/>
              </a:rPr>
              <a:t>Q</a:t>
            </a:r>
            <a:r>
              <a:rPr lang="zh-CN" altLang="en-US" sz="1800">
                <a:latin typeface="Calibri" panose="020F0502020204030204" charset="0"/>
                <a:ea typeface="宋体" panose="02010600030101010101" pitchFamily="2" charset="-122"/>
                <a:sym typeface="+mn-ea"/>
              </a:rPr>
              <a:t>的来源，利用输入获得（</a:t>
            </a:r>
            <a:r>
              <a:rPr lang="en-US" altLang="zh-CN" sz="1800">
                <a:latin typeface="Calibri" panose="020F0502020204030204" charset="0"/>
                <a:ea typeface="宋体" panose="02010600030101010101" pitchFamily="2" charset="-122"/>
                <a:sym typeface="+mn-ea"/>
              </a:rPr>
              <a:t>M,D</a:t>
            </a:r>
            <a:r>
              <a:rPr lang="zh-CN" altLang="en-US" sz="1800">
                <a:latin typeface="Calibri" panose="020F0502020204030204" charset="0"/>
                <a:ea typeface="宋体" panose="02010600030101010101" pitchFamily="2" charset="-122"/>
                <a:sym typeface="+mn-ea"/>
              </a:rPr>
              <a:t>）的键K和（</a:t>
            </a:r>
            <a:r>
              <a:rPr lang="en-US" altLang="zh-CN" sz="1800">
                <a:latin typeface="Calibri" panose="020F0502020204030204" charset="0"/>
                <a:ea typeface="宋体" panose="02010600030101010101" pitchFamily="2" charset="-122"/>
                <a:sym typeface="+mn-ea"/>
              </a:rPr>
              <a:t>M,C</a:t>
            </a:r>
            <a:r>
              <a:rPr lang="zh-CN" altLang="en-US" sz="1800">
                <a:latin typeface="Calibri" panose="020F0502020204030204" charset="0"/>
                <a:ea typeface="宋体" panose="02010600030101010101" pitchFamily="2" charset="-122"/>
                <a:sym typeface="+mn-ea"/>
              </a:rPr>
              <a:t>）的值V</a:t>
            </a:r>
            <a:endParaRPr lang="zh-CN" altLang="en-US" sz="1800">
              <a:latin typeface="Calibri" panose="020F0502020204030204" charset="0"/>
              <a:ea typeface="宋体" panose="02010600030101010101" pitchFamily="2" charset="-122"/>
              <a:sym typeface="+mn-ea"/>
            </a:endParaRPr>
          </a:p>
        </p:txBody>
      </p:sp>
      <p:sp>
        <p:nvSpPr>
          <p:cNvPr id="9" name="文本框 8"/>
          <p:cNvSpPr txBox="1"/>
          <p:nvPr/>
        </p:nvSpPr>
        <p:spPr>
          <a:xfrm>
            <a:off x="495300" y="5328920"/>
            <a:ext cx="11071860" cy="922020"/>
          </a:xfrm>
          <a:prstGeom prst="rect">
            <a:avLst/>
          </a:prstGeom>
          <a:noFill/>
        </p:spPr>
        <p:txBody>
          <a:bodyPr wrap="square" rtlCol="0" anchor="t">
            <a:spAutoFit/>
          </a:bodyPr>
          <a:p>
            <a:pPr indent="457200" algn="l">
              <a:lnSpc>
                <a:spcPct val="150000"/>
              </a:lnSpc>
              <a:buClrTx/>
              <a:buSzTx/>
              <a:buFontTx/>
              <a:extLst>
                <a:ext uri="{35155182-B16C-46BC-9424-99874614C6A1}">
                  <wpsdc:indentchars xmlns:wpsdc="http://www.wps.cn/officeDocument/2017/drawingmlCustomData" val="200" checksum="59296752"/>
                </a:ext>
              </a:extLst>
            </a:pPr>
            <a:r>
              <a:rPr lang="zh-CN" sz="1800">
                <a:latin typeface="Calibri" panose="020F0502020204030204" charset="0"/>
                <a:ea typeface="宋体" panose="02010600030101010101" pitchFamily="2" charset="-122"/>
                <a:sym typeface="+mn-ea"/>
              </a:rPr>
              <a:t>将</a:t>
            </a:r>
            <a:r>
              <a:rPr lang="en-US" sz="1800">
                <a:latin typeface="Calibri" panose="020F0502020204030204" charset="0"/>
                <a:ea typeface="宋体" panose="02010600030101010101" pitchFamily="2" charset="-122"/>
                <a:sym typeface="+mn-ea"/>
              </a:rPr>
              <a:t>Transformer</a:t>
            </a:r>
            <a:r>
              <a:rPr lang="zh-CN" sz="1800">
                <a:latin typeface="Calibri" panose="020F0502020204030204" charset="0"/>
                <a:ea typeface="宋体" panose="02010600030101010101" pitchFamily="2" charset="-122"/>
                <a:sym typeface="+mn-ea"/>
              </a:rPr>
              <a:t>的复杂度从</a:t>
            </a:r>
            <a:r>
              <a:rPr lang="en-US" sz="1800">
                <a:latin typeface="Calibri" panose="020F0502020204030204" charset="0"/>
                <a:ea typeface="宋体" panose="02010600030101010101" pitchFamily="2" charset="-122"/>
                <a:sym typeface="+mn-ea"/>
              </a:rPr>
              <a:t>O(MM)</a:t>
            </a:r>
            <a:r>
              <a:rPr lang="zh-CN" sz="1800">
                <a:latin typeface="Calibri" panose="020F0502020204030204" charset="0"/>
                <a:ea typeface="宋体" panose="02010600030101010101" pitchFamily="2" charset="-122"/>
                <a:sym typeface="+mn-ea"/>
              </a:rPr>
              <a:t>降低到</a:t>
            </a:r>
            <a:r>
              <a:rPr lang="en-US" sz="1800">
                <a:latin typeface="Calibri" panose="020F0502020204030204" charset="0"/>
                <a:ea typeface="宋体" panose="02010600030101010101" pitchFamily="2" charset="-122"/>
                <a:sym typeface="+mn-ea"/>
              </a:rPr>
              <a:t>O(MN)</a:t>
            </a:r>
            <a:r>
              <a:rPr lang="zh-CN" sz="1800">
                <a:latin typeface="Calibri" panose="020F0502020204030204" charset="0"/>
                <a:ea typeface="宋体" panose="02010600030101010101" pitchFamily="2" charset="-122"/>
                <a:sym typeface="+mn-ea"/>
              </a:rPr>
              <a:t>，从而使得</a:t>
            </a:r>
            <a:r>
              <a:rPr lang="en-US" sz="1800">
                <a:latin typeface="Calibri" panose="020F0502020204030204" charset="0"/>
                <a:ea typeface="宋体" panose="02010600030101010101" pitchFamily="2" charset="-122"/>
                <a:sym typeface="+mn-ea"/>
              </a:rPr>
              <a:t>Perceiver</a:t>
            </a:r>
            <a:r>
              <a:rPr lang="zh-CN" sz="1800">
                <a:latin typeface="Calibri" panose="020F0502020204030204" charset="0"/>
                <a:ea typeface="宋体" panose="02010600030101010101" pitchFamily="2" charset="-122"/>
                <a:sym typeface="+mn-ea"/>
              </a:rPr>
              <a:t>的计算量大减，使其可以在多模态融合中以较小的代价完成任务。</a:t>
            </a:r>
            <a:endParaRPr lang="zh-CN" altLang="en-US" sz="1800">
              <a:latin typeface="Calibri" panose="020F0502020204030204" charset="0"/>
              <a:ea typeface="宋体" panose="02010600030101010101" pitchFamily="2" charset="-122"/>
              <a:sym typeface="+mn-ea"/>
            </a:endParaRPr>
          </a:p>
        </p:txBody>
      </p:sp>
      <p:sp>
        <p:nvSpPr>
          <p:cNvPr id="11" name="文本框 10"/>
          <p:cNvSpPr txBox="1"/>
          <p:nvPr>
            <p:custDataLst>
              <p:tags r:id="rId4"/>
            </p:custDataLst>
          </p:nvPr>
        </p:nvSpPr>
        <p:spPr>
          <a:xfrm>
            <a:off x="495300" y="4723130"/>
            <a:ext cx="11071225" cy="506730"/>
          </a:xfrm>
          <a:prstGeom prst="rect">
            <a:avLst/>
          </a:prstGeom>
          <a:noFill/>
          <a:ln w="9525">
            <a:noFill/>
          </a:ln>
        </p:spPr>
        <p:txBody>
          <a:bodyPr wrap="square">
            <a:spAutoFit/>
          </a:bodyPr>
          <a:p>
            <a:pPr lvl="0" indent="457200" algn="l">
              <a:lnSpc>
                <a:spcPct val="150000"/>
              </a:lnSpc>
              <a:buClrTx/>
              <a:buSzTx/>
              <a:buFontTx/>
              <a:extLst>
                <a:ext uri="{35155182-B16C-46BC-9424-99874614C6A1}">
                  <wpsdc:indentchars xmlns:wpsdc="http://www.wps.cn/officeDocument/2017/drawingmlCustomData" val="200" checksum="59296752"/>
                </a:ext>
              </a:extLst>
            </a:pPr>
            <a:r>
              <a:rPr lang="zh-CN" sz="1800">
                <a:uFillTx/>
                <a:latin typeface="Times New Roman" panose="02020603050405020304" charset="0"/>
                <a:ea typeface="宋体" panose="02010600030101010101" pitchFamily="2" charset="-122"/>
                <a:sym typeface="+mn-ea"/>
              </a:rPr>
              <a:t>特征输出的大小为（</a:t>
            </a:r>
            <a:r>
              <a:rPr lang="en-US" altLang="zh-CN" sz="1800">
                <a:uFillTx/>
                <a:latin typeface="Times New Roman" panose="02020603050405020304" charset="0"/>
                <a:ea typeface="宋体" panose="02010600030101010101" pitchFamily="2" charset="-122"/>
                <a:sym typeface="+mn-ea"/>
              </a:rPr>
              <a:t>N,D</a:t>
            </a:r>
            <a:r>
              <a:rPr lang="zh-CN" sz="1800">
                <a:uFillTx/>
                <a:latin typeface="Times New Roman" panose="02020603050405020304" charset="0"/>
                <a:ea typeface="宋体" panose="02010600030101010101" pitchFamily="2" charset="-122"/>
                <a:sym typeface="+mn-ea"/>
              </a:rPr>
              <a:t>）</a:t>
            </a:r>
            <a:endParaRPr lang="zh-CN" sz="1800">
              <a:latin typeface="Calibri" panose="020F0502020204030204" charset="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lang="en-US" altLang="zh-CN">
                <a:sym typeface="+mn-ea"/>
              </a:rPr>
              <a:t>Perceiver IO</a:t>
            </a:r>
            <a:endParaRPr lang="en-US" altLang="zh-CN">
              <a:sym typeface="+mn-ea"/>
            </a:endParaRPr>
          </a:p>
        </p:txBody>
      </p:sp>
      <p:pic>
        <p:nvPicPr>
          <p:cNvPr id="2" name="图片 11"/>
          <p:cNvPicPr>
            <a:picLocks noChangeAspect="1"/>
          </p:cNvPicPr>
          <p:nvPr>
            <p:custDataLst>
              <p:tags r:id="rId1"/>
            </p:custDataLst>
          </p:nvPr>
        </p:nvPicPr>
        <p:blipFill>
          <a:blip r:embed="rId2"/>
          <a:srcRect t="7418"/>
          <a:stretch>
            <a:fillRect/>
          </a:stretch>
        </p:blipFill>
        <p:spPr>
          <a:xfrm>
            <a:off x="1997710" y="858520"/>
            <a:ext cx="7644765" cy="3178175"/>
          </a:xfrm>
          <a:prstGeom prst="rect">
            <a:avLst/>
          </a:prstGeom>
          <a:noFill/>
          <a:ln>
            <a:noFill/>
          </a:ln>
        </p:spPr>
      </p:pic>
      <p:sp>
        <p:nvSpPr>
          <p:cNvPr id="114" name="文本框 113"/>
          <p:cNvSpPr txBox="1"/>
          <p:nvPr/>
        </p:nvSpPr>
        <p:spPr>
          <a:xfrm>
            <a:off x="608965" y="4255135"/>
            <a:ext cx="10954385" cy="922020"/>
          </a:xfrm>
          <a:prstGeom prst="rect">
            <a:avLst/>
          </a:prstGeom>
          <a:noFill/>
          <a:ln w="9525">
            <a:noFill/>
          </a:ln>
        </p:spPr>
        <p:txBody>
          <a:bodyPr wrap="square">
            <a:spAutoFit/>
          </a:bodyPr>
          <a:p>
            <a:pPr marL="0" indent="457200" latinLnBrk="0">
              <a:lnSpc>
                <a:spcPct val="150000"/>
              </a:lnSpc>
              <a:extLst>
                <a:ext uri="{35155182-B16C-46BC-9424-99874614C6A1}">
                  <wpsdc:indentchars xmlns:wpsdc="http://www.wps.cn/officeDocument/2017/drawingmlCustomData" val="200" checksum="59296752"/>
                </a:ext>
              </a:extLst>
            </a:pPr>
            <a:r>
              <a:rPr lang="en-US" sz="1800" b="0">
                <a:latin typeface="Times New Roman" panose="02020603050405020304" charset="0"/>
                <a:ea typeface="宋体" panose="02010600030101010101" pitchFamily="2" charset="-122"/>
              </a:rPr>
              <a:t>Perceiver</a:t>
            </a:r>
            <a:r>
              <a:rPr lang="zh-CN" sz="1800" b="0">
                <a:ea typeface="宋体" panose="02010600030101010101" pitchFamily="2" charset="-122"/>
              </a:rPr>
              <a:t>的缺点是其输出较小，只适用于处理简单任务， 因此</a:t>
            </a:r>
            <a:r>
              <a:rPr lang="en-US" sz="1800" b="0">
                <a:latin typeface="Times New Roman" panose="02020603050405020304" charset="0"/>
                <a:ea typeface="宋体" panose="02010600030101010101" pitchFamily="2" charset="-122"/>
              </a:rPr>
              <a:t>Perceiver IO</a:t>
            </a:r>
            <a:r>
              <a:rPr lang="zh-CN" sz="1800" b="0">
                <a:ea typeface="宋体" panose="02010600030101010101" pitchFamily="2" charset="-122"/>
              </a:rPr>
              <a:t>在其基础上添加一个</a:t>
            </a:r>
            <a:r>
              <a:rPr lang="en-US" sz="1800" b="0">
                <a:latin typeface="Times New Roman" panose="02020603050405020304" charset="0"/>
                <a:ea typeface="宋体" panose="02010600030101010101" pitchFamily="2" charset="-122"/>
              </a:rPr>
              <a:t>Decoder</a:t>
            </a:r>
            <a:r>
              <a:rPr lang="zh-CN" sz="1800" b="0">
                <a:ea typeface="宋体" panose="02010600030101010101" pitchFamily="2" charset="-122"/>
              </a:rPr>
              <a:t>模块，用于输出更复杂的运算结果</a:t>
            </a:r>
            <a:endParaRPr lang="zh-CN" altLang="en-US" sz="1800" b="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a:sym typeface="+mn-ea"/>
              </a:rPr>
              <a:t>目标检测模型</a:t>
            </a:r>
            <a:r>
              <a:rPr lang="en-US" altLang="zh-CN">
                <a:sym typeface="+mn-ea"/>
              </a:rPr>
              <a:t>DERT</a:t>
            </a:r>
            <a:endParaRPr lang="en-US" altLang="zh-CN">
              <a:sym typeface="+mn-ea"/>
            </a:endParaRPr>
          </a:p>
        </p:txBody>
      </p:sp>
      <p:pic>
        <p:nvPicPr>
          <p:cNvPr id="14" name="图片 14"/>
          <p:cNvPicPr>
            <a:picLocks noChangeAspect="1"/>
          </p:cNvPicPr>
          <p:nvPr>
            <p:custDataLst>
              <p:tags r:id="rId1"/>
            </p:custDataLst>
          </p:nvPr>
        </p:nvPicPr>
        <p:blipFill>
          <a:blip r:embed="rId2"/>
          <a:stretch>
            <a:fillRect/>
          </a:stretch>
        </p:blipFill>
        <p:spPr>
          <a:xfrm>
            <a:off x="1280160" y="932815"/>
            <a:ext cx="9570720" cy="3278505"/>
          </a:xfrm>
          <a:prstGeom prst="rect">
            <a:avLst/>
          </a:prstGeom>
          <a:noFill/>
          <a:ln>
            <a:noFill/>
          </a:ln>
        </p:spPr>
      </p:pic>
      <p:sp>
        <p:nvSpPr>
          <p:cNvPr id="3" name="文本框 2"/>
          <p:cNvSpPr txBox="1"/>
          <p:nvPr/>
        </p:nvSpPr>
        <p:spPr>
          <a:xfrm>
            <a:off x="949325" y="4501515"/>
            <a:ext cx="10100945" cy="368300"/>
          </a:xfrm>
          <a:prstGeom prst="rect">
            <a:avLst/>
          </a:prstGeom>
          <a:noFill/>
          <a:ln w="9525">
            <a:noFill/>
          </a:ln>
        </p:spPr>
        <p:txBody>
          <a:bodyPr wrap="square">
            <a:spAutoFit/>
          </a:bodyPr>
          <a:p>
            <a:pPr marL="0" indent="0"/>
            <a:r>
              <a:rPr lang="zh-CN" sz="1800" b="0">
                <a:latin typeface="Times New Roman" panose="02020603050405020304" charset="0"/>
                <a:ea typeface="宋体" panose="02010600030101010101" pitchFamily="2" charset="-122"/>
              </a:rPr>
              <a:t>利用</a:t>
            </a:r>
            <a:r>
              <a:rPr lang="en-US" sz="1800" b="0">
                <a:latin typeface="Times New Roman" panose="02020603050405020304" charset="0"/>
                <a:ea typeface="宋体" panose="02010600030101010101" pitchFamily="2" charset="-122"/>
              </a:rPr>
              <a:t>CNN</a:t>
            </a:r>
            <a:r>
              <a:rPr lang="zh-CN" sz="1800" b="0">
                <a:latin typeface="Times New Roman" panose="02020603050405020304" charset="0"/>
                <a:ea typeface="宋体" panose="02010600030101010101" pitchFamily="2" charset="-122"/>
              </a:rPr>
              <a:t>架构作为</a:t>
            </a:r>
            <a:r>
              <a:rPr lang="en-US" sz="1800" b="0">
                <a:latin typeface="Times New Roman" panose="02020603050405020304" charset="0"/>
                <a:ea typeface="宋体" panose="02010600030101010101" pitchFamily="2" charset="-122"/>
              </a:rPr>
              <a:t>Backbone</a:t>
            </a:r>
            <a:r>
              <a:rPr lang="zh-CN" sz="1800" b="0">
                <a:latin typeface="Times New Roman" panose="02020603050405020304" charset="0"/>
                <a:ea typeface="宋体" panose="02010600030101010101" pitchFamily="2" charset="-122"/>
              </a:rPr>
              <a:t>提取图像特征，然后在特征域上进行注意力的计算</a:t>
            </a:r>
            <a:endParaRPr lang="zh-CN" altLang="en-US" sz="1800" b="0">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第三部分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pPr algn="l">
              <a:buClrTx/>
              <a:buSzTx/>
            </a:pPr>
            <a:r>
              <a:rPr lang="en-US" altLang="zh-CN" dirty="0">
                <a:sym typeface="+mn-lt"/>
              </a:rPr>
              <a:t>FlowFormer</a:t>
            </a:r>
            <a:endParaRPr lang="en-US" altLang="zh-CN" dirty="0"/>
          </a:p>
        </p:txBody>
      </p:sp>
      <p:sp>
        <p:nvSpPr>
          <p:cNvPr id="25" name="文本占位符 24"/>
          <p:cNvSpPr>
            <a:spLocks noGrp="1"/>
          </p:cNvSpPr>
          <p:nvPr>
            <p:ph type="body" sz="quarter" idx="14"/>
          </p:nvPr>
        </p:nvSpPr>
        <p:spPr>
          <a:xfrm>
            <a:off x="561340" y="3837940"/>
            <a:ext cx="10271760" cy="1522730"/>
          </a:xfrm>
        </p:spPr>
        <p:txBody>
          <a:bodyPr/>
          <a:lstStyle/>
          <a:p>
            <a:r>
              <a:rPr lang="en-US">
                <a:sym typeface="+mn-ea"/>
              </a:rPr>
              <a:t>Flowformer: A transformer architecture for optical flow (ECCV 2022)</a:t>
            </a:r>
            <a:endParaRPr lang="en-US">
              <a:sym typeface="+mn-ea"/>
            </a:endParaRP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a:sym typeface="+mn-ea"/>
              </a:rPr>
              <a:t>关于光流估计</a:t>
            </a:r>
            <a:endParaRPr lang="en-US" altLang="zh-CN">
              <a:sym typeface="+mn-ea"/>
            </a:endParaRPr>
          </a:p>
        </p:txBody>
      </p:sp>
      <p:sp>
        <p:nvSpPr>
          <p:cNvPr id="114" name="文本框 113"/>
          <p:cNvSpPr txBox="1"/>
          <p:nvPr/>
        </p:nvSpPr>
        <p:spPr>
          <a:xfrm>
            <a:off x="782955" y="1132840"/>
            <a:ext cx="10765155" cy="368300"/>
          </a:xfrm>
          <a:prstGeom prst="rect">
            <a:avLst/>
          </a:prstGeom>
          <a:noFill/>
          <a:ln w="9525">
            <a:noFill/>
          </a:ln>
        </p:spPr>
        <p:txBody>
          <a:bodyPr wrap="square">
            <a:spAutoFit/>
          </a:bodyPr>
          <a:p>
            <a:pPr lvl="0" algn="l">
              <a:buClrTx/>
              <a:buSzTx/>
              <a:buFontTx/>
            </a:pPr>
            <a:r>
              <a:rPr lang="zh-CN" sz="1800">
                <a:latin typeface="Times New Roman" panose="02020603050405020304" charset="0"/>
                <a:ea typeface="宋体" panose="02010600030101010101" pitchFamily="2" charset="-122"/>
                <a:sym typeface="+mn-ea"/>
              </a:rPr>
              <a:t>光流是空间运动物体在成像平面上</a:t>
            </a:r>
            <a:r>
              <a:rPr lang="zh-CN" sz="1800" b="1">
                <a:latin typeface="Times New Roman" panose="02020603050405020304" charset="0"/>
                <a:ea typeface="宋体" panose="02010600030101010101" pitchFamily="2" charset="-122"/>
                <a:sym typeface="+mn-ea"/>
              </a:rPr>
              <a:t>像素运动的瞬时速度</a:t>
            </a:r>
            <a:r>
              <a:rPr lang="zh-CN" sz="1800">
                <a:latin typeface="Times New Roman" panose="02020603050405020304" charset="0"/>
                <a:ea typeface="宋体" panose="02010600030101010101" pitchFamily="2" charset="-122"/>
                <a:sym typeface="+mn-ea"/>
              </a:rPr>
              <a:t>，其产生源于场景中前景目标与相机的相对运动。</a:t>
            </a:r>
            <a:endParaRPr lang="zh-CN" sz="1800">
              <a:latin typeface="Times New Roman" panose="02020603050405020304" charset="0"/>
              <a:ea typeface="宋体" panose="02010600030101010101" pitchFamily="2" charset="-122"/>
              <a:sym typeface="+mn-ea"/>
            </a:endParaRPr>
          </a:p>
        </p:txBody>
      </p:sp>
      <p:pic>
        <p:nvPicPr>
          <p:cNvPr id="102" name="图片 101"/>
          <p:cNvPicPr/>
          <p:nvPr>
            <p:custDataLst>
              <p:tags r:id="rId1"/>
            </p:custDataLst>
          </p:nvPr>
        </p:nvPicPr>
        <p:blipFill>
          <a:blip r:embed="rId2"/>
          <a:stretch>
            <a:fillRect/>
          </a:stretch>
        </p:blipFill>
        <p:spPr>
          <a:xfrm>
            <a:off x="2512695" y="1905000"/>
            <a:ext cx="7526655" cy="2900045"/>
          </a:xfrm>
          <a:prstGeom prst="rect">
            <a:avLst/>
          </a:prstGeom>
          <a:noFill/>
          <a:ln w="9525">
            <a:noFill/>
          </a:ln>
        </p:spPr>
      </p:pic>
      <p:sp>
        <p:nvSpPr>
          <p:cNvPr id="2" name="文本框 1"/>
          <p:cNvSpPr txBox="1"/>
          <p:nvPr/>
        </p:nvSpPr>
        <p:spPr>
          <a:xfrm>
            <a:off x="782955" y="5052060"/>
            <a:ext cx="10673715" cy="645160"/>
          </a:xfrm>
          <a:prstGeom prst="rect">
            <a:avLst/>
          </a:prstGeom>
          <a:noFill/>
        </p:spPr>
        <p:txBody>
          <a:bodyPr wrap="square" rtlCol="0" anchor="t">
            <a:spAutoFit/>
          </a:bodyPr>
          <a:p>
            <a:pPr algn="l">
              <a:spcBef>
                <a:spcPts val="600"/>
              </a:spcBef>
              <a:buClrTx/>
              <a:buSzTx/>
              <a:buFontTx/>
            </a:pPr>
            <a:r>
              <a:rPr lang="zh-CN" sz="1800">
                <a:latin typeface="Times New Roman" panose="02020603050405020304" charset="0"/>
                <a:ea typeface="宋体" panose="02010600030101010101" pitchFamily="2" charset="-122"/>
                <a:sym typeface="+mn-ea"/>
              </a:rPr>
              <a:t>用图像序列中像素在</a:t>
            </a:r>
            <a:r>
              <a:rPr lang="zh-CN" sz="1800">
                <a:ea typeface="宋体" panose="02010600030101010101" pitchFamily="2" charset="-122"/>
                <a:sym typeface="+mn-ea"/>
              </a:rPr>
              <a:t>时间</a:t>
            </a:r>
            <a:r>
              <a:rPr lang="zh-CN" sz="1800">
                <a:latin typeface="Times New Roman" panose="02020603050405020304" charset="0"/>
                <a:ea typeface="宋体" panose="02010600030101010101" pitchFamily="2" charset="-122"/>
                <a:sym typeface="+mn-ea"/>
              </a:rPr>
              <a:t>域上的变化以及相邻帧之间的相关性，来找到上一帧跟当前帧之间存在的对应关系，从而计算出相邻帧之间物体的运动信息的一种方法。</a:t>
            </a:r>
            <a:endParaRPr lang="zh-CN" sz="1800">
              <a:latin typeface="Times New Roman" panose="02020603050405020304" charset="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lang="en-US" altLang="zh-CN">
                <a:sym typeface="+mn-ea"/>
              </a:rPr>
              <a:t>FlowFormer</a:t>
            </a:r>
            <a:endParaRPr lang="en-US" altLang="zh-CN">
              <a:sym typeface="+mn-ea"/>
            </a:endParaRPr>
          </a:p>
        </p:txBody>
      </p:sp>
      <p:pic>
        <p:nvPicPr>
          <p:cNvPr id="3" name="图片 2"/>
          <p:cNvPicPr>
            <a:picLocks noChangeAspect="1"/>
          </p:cNvPicPr>
          <p:nvPr>
            <p:custDataLst>
              <p:tags r:id="rId1"/>
            </p:custDataLst>
          </p:nvPr>
        </p:nvPicPr>
        <p:blipFill>
          <a:blip r:embed="rId2"/>
          <a:stretch>
            <a:fillRect/>
          </a:stretch>
        </p:blipFill>
        <p:spPr>
          <a:xfrm>
            <a:off x="2111375" y="2115820"/>
            <a:ext cx="7296150" cy="4027805"/>
          </a:xfrm>
          <a:prstGeom prst="rect">
            <a:avLst/>
          </a:prstGeom>
          <a:noFill/>
          <a:ln>
            <a:noFill/>
          </a:ln>
        </p:spPr>
      </p:pic>
      <mc:AlternateContent xmlns:mc="http://schemas.openxmlformats.org/markup-compatibility/2006">
        <mc:Choice xmlns:a14="http://schemas.microsoft.com/office/drawing/2010/main" Requires="a14">
          <p:sp>
            <p:nvSpPr>
              <p:cNvPr id="4" name="文本框 3"/>
              <p:cNvSpPr txBox="1"/>
              <p:nvPr>
                <p:custDataLst>
                  <p:tags r:id="rId3"/>
                </p:custDataLst>
              </p:nvPr>
            </p:nvSpPr>
            <p:spPr>
              <a:xfrm>
                <a:off x="765175" y="897255"/>
                <a:ext cx="10581640" cy="654685"/>
              </a:xfrm>
              <a:prstGeom prst="rect">
                <a:avLst/>
              </a:prstGeom>
              <a:noFill/>
              <a:ln w="9525">
                <a:noFill/>
              </a:ln>
            </p:spPr>
            <p:txBody>
              <a:bodyPr wrap="square">
                <a:spAutoFit/>
              </a:bodyPr>
              <a:p>
                <a:pPr marL="0" indent="0"/>
                <a:r>
                  <a:rPr lang="zh-CN" sz="1800" b="0">
                    <a:latin typeface="Times New Roman" panose="02020603050405020304" charset="0"/>
                    <a:ea typeface="宋体" panose="02010600030101010101" pitchFamily="2" charset="-122"/>
                  </a:rPr>
                  <a:t>给定相邻帧输入</a:t>
                </a:r>
                <a14:m>
                  <m:oMath xmlns:m="http://schemas.openxmlformats.org/officeDocument/2006/math">
                    <m:sSub>
                      <m:sSubPr>
                        <m:ctrlPr>
                          <a:rPr lang="en-US" altLang="zh-CN" sz="1800" b="0" i="1">
                            <a:latin typeface="Cambria Math" panose="02040503050406030204" charset="0"/>
                            <a:ea typeface="宋体" panose="02010600030101010101" pitchFamily="2" charset="-122"/>
                            <a:cs typeface="Cambria Math" panose="02040503050406030204" charset="0"/>
                          </a:rPr>
                        </m:ctrlPr>
                      </m:sSubPr>
                      <m:e>
                        <m:r>
                          <a:rPr lang="en-US" altLang="zh-CN" sz="1800" b="0" i="1">
                            <a:latin typeface="Cambria Math" panose="02040503050406030204" charset="0"/>
                            <a:ea typeface="宋体" panose="02010600030101010101" pitchFamily="2" charset="-122"/>
                            <a:cs typeface="Cambria Math" panose="02040503050406030204" charset="0"/>
                          </a:rPr>
                          <m:t>𝐼</m:t>
                        </m:r>
                      </m:e>
                      <m:sub>
                        <m:r>
                          <a:rPr lang="en-US" altLang="zh-CN" sz="1800" b="0" i="1">
                            <a:latin typeface="Cambria Math" panose="02040503050406030204" charset="0"/>
                            <a:ea typeface="宋体" panose="02010600030101010101" pitchFamily="2" charset="-122"/>
                            <a:cs typeface="Cambria Math" panose="02040503050406030204" charset="0"/>
                          </a:rPr>
                          <m:t>1</m:t>
                        </m:r>
                      </m:sub>
                    </m:sSub>
                  </m:oMath>
                </a14:m>
                <a:r>
                  <a:rPr lang="en-US" altLang="zh-CN" sz="1800" b="0">
                    <a:latin typeface="Times New Roman" panose="02020603050405020304" charset="0"/>
                    <a:ea typeface="宋体" panose="02010600030101010101" pitchFamily="2" charset="-122"/>
                  </a:rPr>
                  <a:t>,</a:t>
                </a:r>
                <a14:m>
                  <m:oMath xmlns:m="http://schemas.openxmlformats.org/officeDocument/2006/math">
                    <m:sSub>
                      <m:sSubPr>
                        <m:ctrlPr>
                          <a:rPr lang="en-US" altLang="zh-CN" sz="1800" b="0" i="1">
                            <a:latin typeface="Cambria Math" panose="02040503050406030204" charset="0"/>
                            <a:ea typeface="宋体" panose="02010600030101010101" pitchFamily="2" charset="-122"/>
                            <a:cs typeface="Cambria Math" panose="02040503050406030204" charset="0"/>
                          </a:rPr>
                        </m:ctrlPr>
                      </m:sSubPr>
                      <m:e>
                        <m:r>
                          <a:rPr lang="en-US" altLang="zh-CN" sz="1800" b="0" i="1">
                            <a:latin typeface="Cambria Math" panose="02040503050406030204" charset="0"/>
                            <a:ea typeface="宋体" panose="02010600030101010101" pitchFamily="2" charset="-122"/>
                            <a:cs typeface="Cambria Math" panose="02040503050406030204" charset="0"/>
                          </a:rPr>
                          <m:t>𝐼</m:t>
                        </m:r>
                      </m:e>
                      <m:sub>
                        <m:r>
                          <a:rPr lang="en-US" altLang="zh-CN" sz="1800" b="0" i="1">
                            <a:latin typeface="Cambria Math" panose="02040503050406030204" charset="0"/>
                            <a:ea typeface="宋体" panose="02010600030101010101" pitchFamily="2" charset="-122"/>
                            <a:cs typeface="Cambria Math" panose="02040503050406030204" charset="0"/>
                          </a:rPr>
                          <m:t>2</m:t>
                        </m:r>
                      </m:sub>
                    </m:sSub>
                  </m:oMath>
                </a14:m>
                <a:r>
                  <a:rPr lang="zh-CN" altLang="en-US" sz="1800">
                    <a:latin typeface="Cambria Math" panose="02040503050406030204" charset="0"/>
                    <a:ea typeface="宋体" panose="02010600030101010101" pitchFamily="2" charset="-122"/>
                    <a:cs typeface="Cambria Math" panose="02040503050406030204" charset="0"/>
                  </a:rPr>
                  <a:t>，光流估计的目标是输出一个像素级的位移矩阵</a:t>
                </a:r>
                <a14:m>
                  <m:oMath xmlns:m="http://schemas.openxmlformats.org/officeDocument/2006/math">
                    <m:r>
                      <a:rPr lang="en-US" altLang="zh-CN" sz="1800" i="1">
                        <a:latin typeface="Cambria Math" panose="02040503050406030204" charset="0"/>
                        <a:ea typeface="宋体" panose="02010600030101010101" pitchFamily="2" charset="-122"/>
                        <a:cs typeface="Cambria Math" panose="02040503050406030204" charset="0"/>
                      </a:rPr>
                      <m:t>𝑓</m:t>
                    </m:r>
                    <m:r>
                      <a:rPr lang="en-US" altLang="zh-CN" sz="1800" i="1">
                        <a:latin typeface="Cambria Math" panose="02040503050406030204" charset="0"/>
                        <a:ea typeface="宋体" panose="02010600030101010101" pitchFamily="2" charset="-122"/>
                        <a:cs typeface="Cambria Math" panose="02040503050406030204" charset="0"/>
                      </a:rPr>
                      <m:t>:</m:t>
                    </m:r>
                    <m:sSup>
                      <m:sSupPr>
                        <m:ctrlPr>
                          <a:rPr lang="en-US" altLang="zh-CN" sz="1800" i="1">
                            <a:latin typeface="Cambria Math" panose="02040503050406030204" charset="0"/>
                            <a:ea typeface="宋体" panose="02010600030101010101" pitchFamily="2" charset="-122"/>
                            <a:cs typeface="Cambria Math" panose="02040503050406030204" charset="0"/>
                          </a:rPr>
                        </m:ctrlPr>
                      </m:sSupPr>
                      <m:e>
                        <m:r>
                          <a:rPr lang="en-US" altLang="zh-CN" sz="1800" i="1">
                            <a:latin typeface="Cambria Math" panose="02040503050406030204" charset="0"/>
                            <a:ea typeface="宋体" panose="02010600030101010101" pitchFamily="2" charset="-122"/>
                            <a:cs typeface="Cambria Math" panose="02040503050406030204" charset="0"/>
                          </a:rPr>
                          <m:t>𝑅</m:t>
                        </m:r>
                      </m:e>
                      <m:sup>
                        <m:r>
                          <a:rPr lang="en-US" altLang="zh-CN" sz="1800" i="1">
                            <a:latin typeface="Cambria Math" panose="02040503050406030204" charset="0"/>
                            <a:ea typeface="宋体" panose="02010600030101010101" pitchFamily="2" charset="-122"/>
                            <a:cs typeface="Cambria Math" panose="02040503050406030204" charset="0"/>
                          </a:rPr>
                          <m:t>2</m:t>
                        </m:r>
                      </m:sup>
                    </m:sSup>
                    <m:r>
                      <a:rPr lang="en-US" altLang="zh-CN" sz="1800" i="1">
                        <a:latin typeface="Cambria Math" panose="02040503050406030204" charset="0"/>
                        <a:ea typeface="宋体" panose="02010600030101010101" pitchFamily="2" charset="-122"/>
                        <a:cs typeface="Cambria Math" panose="02040503050406030204" charset="0"/>
                      </a:rPr>
                      <m:t>→</m:t>
                    </m:r>
                    <m:sSup>
                      <m:sSupPr>
                        <m:ctrlPr>
                          <a:rPr lang="en-US" altLang="zh-CN" sz="1800" i="1">
                            <a:latin typeface="Cambria Math" panose="02040503050406030204" charset="0"/>
                            <a:ea typeface="宋体" panose="02010600030101010101" pitchFamily="2" charset="-122"/>
                            <a:cs typeface="Cambria Math" panose="02040503050406030204" charset="0"/>
                          </a:rPr>
                        </m:ctrlPr>
                      </m:sSupPr>
                      <m:e>
                        <m:r>
                          <a:rPr lang="en-US" altLang="zh-CN" sz="1800" i="1">
                            <a:latin typeface="Cambria Math" panose="02040503050406030204" charset="0"/>
                            <a:ea typeface="宋体" panose="02010600030101010101" pitchFamily="2" charset="-122"/>
                            <a:cs typeface="Cambria Math" panose="02040503050406030204" charset="0"/>
                          </a:rPr>
                          <m:t>𝑅</m:t>
                        </m:r>
                      </m:e>
                      <m:sup>
                        <m:r>
                          <a:rPr lang="en-US" altLang="zh-CN" sz="1800" i="1">
                            <a:latin typeface="Cambria Math" panose="02040503050406030204" charset="0"/>
                            <a:ea typeface="宋体" panose="02010600030101010101" pitchFamily="2" charset="-122"/>
                            <a:cs typeface="Cambria Math" panose="02040503050406030204" charset="0"/>
                          </a:rPr>
                          <m:t>2</m:t>
                        </m:r>
                      </m:sup>
                    </m:sSup>
                  </m:oMath>
                </a14:m>
                <a:r>
                  <a:rPr lang="zh-CN" altLang="en-US" sz="1800">
                    <a:latin typeface="Cambria Math" panose="02040503050406030204" charset="0"/>
                    <a:ea typeface="宋体" panose="02010600030101010101" pitchFamily="2" charset="-122"/>
                    <a:cs typeface="Cambria Math" panose="02040503050406030204" charset="0"/>
                  </a:rPr>
                  <a:t>，将源图像上的像素坐标</a:t>
                </a:r>
                <a:r>
                  <a:rPr lang="en-US" altLang="zh-CN" sz="1800">
                    <a:latin typeface="Cambria Math" panose="02040503050406030204" charset="0"/>
                    <a:ea typeface="宋体" panose="02010600030101010101" pitchFamily="2" charset="-122"/>
                    <a:cs typeface="Cambria Math" panose="02040503050406030204" charset="0"/>
                  </a:rPr>
                  <a:t>x</a:t>
                </a:r>
                <a:r>
                  <a:rPr lang="zh-CN" altLang="en-US" sz="1800">
                    <a:latin typeface="Cambria Math" panose="02040503050406030204" charset="0"/>
                    <a:ea typeface="宋体" panose="02010600030101010101" pitchFamily="2" charset="-122"/>
                    <a:cs typeface="Cambria Math" panose="02040503050406030204" charset="0"/>
                  </a:rPr>
                  <a:t>映射到目标图像上的像素坐标</a:t>
                </a:r>
                <a:r>
                  <a:rPr lang="en-US" altLang="zh-CN" sz="1800">
                    <a:latin typeface="Cambria Math" panose="02040503050406030204" charset="0"/>
                    <a:ea typeface="宋体" panose="02010600030101010101" pitchFamily="2" charset="-122"/>
                    <a:cs typeface="Cambria Math" panose="02040503050406030204" charset="0"/>
                  </a:rPr>
                  <a:t>p=x+f(x)</a:t>
                </a:r>
                <a:endParaRPr lang="en-US" altLang="zh-CN" sz="1800">
                  <a:latin typeface="Cambria Math" panose="02040503050406030204" charset="0"/>
                  <a:ea typeface="宋体" panose="02010600030101010101" pitchFamily="2"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custDataLst>
                  <p:tags r:id="rId4"/>
                </p:custDataLst>
              </p:nvPr>
            </p:nvSpPr>
            <p:spPr>
              <a:xfrm>
                <a:off x="765175" y="897255"/>
                <a:ext cx="10581640" cy="654685"/>
              </a:xfrm>
              <a:prstGeom prst="rect">
                <a:avLst/>
              </a:prstGeom>
              <a:blipFill rotWithShape="1">
                <a:blip r:embed="rId5"/>
                <a:stretch>
                  <a:fillRect/>
                </a:stretch>
              </a:blipFill>
              <a:ln w="9525">
                <a:noFill/>
              </a:ln>
            </p:spPr>
            <p:txBody>
              <a:bodyPr/>
              <a:lstStyle/>
              <a:p>
                <a:r>
                  <a:rPr lang="zh-CN" altLang="en-US">
                    <a:noFill/>
                  </a:rPr>
                  <a:t> </a:t>
                </a:r>
              </a:p>
            </p:txBody>
          </p:sp>
        </mc:Fallback>
      </mc:AlternateContent>
      <p:sp>
        <p:nvSpPr>
          <p:cNvPr id="5" name="文本框 4"/>
          <p:cNvSpPr txBox="1"/>
          <p:nvPr>
            <p:custDataLst>
              <p:tags r:id="rId6"/>
            </p:custDataLst>
          </p:nvPr>
        </p:nvSpPr>
        <p:spPr>
          <a:xfrm>
            <a:off x="765175" y="1699895"/>
            <a:ext cx="10581640" cy="368300"/>
          </a:xfrm>
          <a:prstGeom prst="rect">
            <a:avLst/>
          </a:prstGeom>
          <a:noFill/>
          <a:ln w="9525">
            <a:noFill/>
          </a:ln>
        </p:spPr>
        <p:txBody>
          <a:bodyPr wrap="square">
            <a:spAutoFit/>
          </a:bodyPr>
          <a:p>
            <a:pPr marL="0" indent="0"/>
            <a:r>
              <a:rPr lang="en-US" sz="1800" b="0">
                <a:latin typeface="Times New Roman" panose="02020603050405020304" charset="0"/>
                <a:ea typeface="宋体" panose="02010600030101010101" pitchFamily="2" charset="-122"/>
              </a:rPr>
              <a:t>FlowFormer</a:t>
            </a:r>
            <a:r>
              <a:rPr lang="zh-CN" altLang="en-US" sz="1800" b="0">
                <a:latin typeface="Times New Roman" panose="02020603050405020304" charset="0"/>
                <a:ea typeface="宋体" panose="02010600030101010101" pitchFamily="2" charset="-122"/>
              </a:rPr>
              <a:t>以</a:t>
            </a:r>
            <a:r>
              <a:rPr lang="en-US" altLang="zh-CN" sz="1800" b="0">
                <a:latin typeface="Times New Roman" panose="02020603050405020304" charset="0"/>
                <a:ea typeface="宋体" panose="02010600030101010101" pitchFamily="2" charset="-122"/>
              </a:rPr>
              <a:t>RAFT</a:t>
            </a:r>
            <a:r>
              <a:rPr lang="zh-CN" altLang="en-US" sz="1800" b="0">
                <a:latin typeface="Times New Roman" panose="02020603050405020304" charset="0"/>
                <a:ea typeface="宋体" panose="02010600030101010101" pitchFamily="2" charset="-122"/>
              </a:rPr>
              <a:t>架构为基础，将注意力机制引入光流估计，解决上述问题</a:t>
            </a:r>
            <a:endParaRPr lang="zh-CN" altLang="en-US" sz="1800" b="0">
              <a:latin typeface="Times New Roman" panose="02020603050405020304" charset="0"/>
              <a:ea typeface="宋体" panose="02010600030101010101" pitchFamily="2" charset="-122"/>
              <a:cs typeface="Cambria Math"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a:sym typeface="+mn-ea"/>
              </a:rPr>
              <a:t>基于</a:t>
            </a:r>
            <a:r>
              <a:rPr lang="en-US" altLang="zh-CN">
                <a:sym typeface="+mn-ea"/>
              </a:rPr>
              <a:t>BackBone</a:t>
            </a:r>
            <a:r>
              <a:rPr>
                <a:sym typeface="+mn-ea"/>
              </a:rPr>
              <a:t>的特征提取</a:t>
            </a:r>
            <a:endParaRPr>
              <a:sym typeface="+mn-ea"/>
            </a:endParaRPr>
          </a:p>
        </p:txBody>
      </p:sp>
      <mc:AlternateContent xmlns:mc="http://schemas.openxmlformats.org/markup-compatibility/2006">
        <mc:Choice xmlns:a14="http://schemas.microsoft.com/office/drawing/2010/main" Requires="a14">
          <p:sp>
            <p:nvSpPr>
              <p:cNvPr id="9" name="文本框 8"/>
              <p:cNvSpPr txBox="1"/>
              <p:nvPr/>
            </p:nvSpPr>
            <p:spPr>
              <a:xfrm>
                <a:off x="949325" y="972820"/>
                <a:ext cx="10168255" cy="645160"/>
              </a:xfrm>
              <a:prstGeom prst="rect">
                <a:avLst/>
              </a:prstGeom>
              <a:noFill/>
              <a:ln w="9525">
                <a:noFill/>
              </a:ln>
            </p:spPr>
            <p:txBody>
              <a:bodyPr wrap="square">
                <a:spAutoFit/>
              </a:bodyPr>
              <a:p>
                <a:pPr marL="0" indent="457200" latinLnBrk="0">
                  <a:extLst>
                    <a:ext uri="{35155182-B16C-46BC-9424-99874614C6A1}">
                      <wpsdc:indentchars xmlns:wpsdc="http://www.wps.cn/officeDocument/2017/drawingmlCustomData" val="200" checksum="59296752"/>
                    </a:ext>
                  </a:extLst>
                </a:pPr>
                <a:r>
                  <a:rPr lang="zh-CN" sz="1800" b="0">
                    <a:ea typeface="宋体" panose="02010600030101010101" pitchFamily="2" charset="-122"/>
                  </a:rPr>
                  <a:t>与</a:t>
                </a:r>
                <a:r>
                  <a:rPr lang="en-US" sz="1800" b="0">
                    <a:latin typeface="Times New Roman" panose="02020603050405020304" charset="0"/>
                    <a:ea typeface="宋体" panose="02010600030101010101" pitchFamily="2" charset="-122"/>
                  </a:rPr>
                  <a:t>DERT</a:t>
                </a:r>
                <a:r>
                  <a:rPr lang="zh-CN" altLang="en-US" sz="1800" b="0">
                    <a:latin typeface="Times New Roman" panose="02020603050405020304" charset="0"/>
                    <a:ea typeface="宋体" panose="02010600030101010101" pitchFamily="2" charset="-122"/>
                  </a:rPr>
                  <a:t>类似，</a:t>
                </a:r>
                <a:r>
                  <a:rPr lang="en-US" altLang="zh-CN" sz="1800" b="0">
                    <a:latin typeface="Times New Roman" panose="02020603050405020304" charset="0"/>
                    <a:ea typeface="宋体" panose="02010600030101010101" pitchFamily="2" charset="-122"/>
                  </a:rPr>
                  <a:t>FlowFormer</a:t>
                </a:r>
                <a:r>
                  <a:rPr lang="zh-CN" altLang="en-US" sz="1800" b="0">
                    <a:latin typeface="Times New Roman" panose="02020603050405020304" charset="0"/>
                    <a:ea typeface="宋体" panose="02010600030101010101" pitchFamily="2" charset="-122"/>
                  </a:rPr>
                  <a:t>首先利用一个基础骨干网络从</a:t>
                </a:r>
                <a14:m>
                  <m:oMath xmlns:m="http://schemas.openxmlformats.org/officeDocument/2006/math">
                    <m:sSub>
                      <m:sSubPr>
                        <m:ctrlPr>
                          <a:rPr lang="en-US" altLang="zh-CN" sz="1800" b="0" i="1">
                            <a:latin typeface="Cambria Math" panose="02040503050406030204" charset="0"/>
                            <a:ea typeface="宋体" panose="02010600030101010101" pitchFamily="2" charset="-122"/>
                            <a:cs typeface="Cambria Math" panose="02040503050406030204" charset="0"/>
                          </a:rPr>
                        </m:ctrlPr>
                      </m:sSubPr>
                      <m:e>
                        <m:r>
                          <a:rPr lang="en-US" altLang="zh-CN" sz="1800" b="0" i="1">
                            <a:latin typeface="Cambria Math" panose="02040503050406030204" charset="0"/>
                            <a:ea typeface="宋体" panose="02010600030101010101" pitchFamily="2" charset="-122"/>
                            <a:cs typeface="Cambria Math" panose="02040503050406030204" charset="0"/>
                          </a:rPr>
                          <m:t>𝐻</m:t>
                        </m:r>
                      </m:e>
                      <m:sub>
                        <m:r>
                          <a:rPr lang="en-US" altLang="zh-CN" sz="1800" b="0" i="1">
                            <a:latin typeface="Cambria Math" panose="02040503050406030204" charset="0"/>
                            <a:ea typeface="宋体" panose="02010600030101010101" pitchFamily="2" charset="-122"/>
                            <a:cs typeface="Cambria Math" panose="02040503050406030204" charset="0"/>
                          </a:rPr>
                          <m:t>𝐼</m:t>
                        </m:r>
                      </m:sub>
                    </m:sSub>
                    <m:r>
                      <a:rPr lang="en-US" altLang="zh-CN" sz="1800" i="1">
                        <a:latin typeface="Cambria Math" panose="02040503050406030204" charset="0"/>
                        <a:ea typeface="MS Mincho" panose="02020609040205080304" charset="-128"/>
                        <a:cs typeface="Cambria Math" panose="02040503050406030204" charset="0"/>
                      </a:rPr>
                      <m:t>×</m:t>
                    </m:r>
                    <m:sSub>
                      <m:sSubPr>
                        <m:ctrlPr>
                          <a:rPr lang="en-US" altLang="zh-CN" sz="1800" i="1">
                            <a:latin typeface="Cambria Math" panose="02040503050406030204" charset="0"/>
                            <a:ea typeface="宋体" panose="02010600030101010101" pitchFamily="2" charset="-122"/>
                            <a:cs typeface="Cambria Math" panose="02040503050406030204" charset="0"/>
                          </a:rPr>
                        </m:ctrlPr>
                      </m:sSubPr>
                      <m:e>
                        <m:r>
                          <a:rPr lang="en-US" altLang="zh-CN" sz="1800" i="1">
                            <a:latin typeface="Cambria Math" panose="02040503050406030204" charset="0"/>
                            <a:ea typeface="宋体" panose="02010600030101010101" pitchFamily="2" charset="-122"/>
                            <a:cs typeface="Cambria Math" panose="02040503050406030204" charset="0"/>
                          </a:rPr>
                          <m:t>𝑊</m:t>
                        </m:r>
                      </m:e>
                      <m:sub>
                        <m:r>
                          <a:rPr lang="en-US" altLang="zh-CN" sz="1800" i="1">
                            <a:latin typeface="Cambria Math" panose="02040503050406030204" charset="0"/>
                            <a:ea typeface="宋体" panose="02010600030101010101" pitchFamily="2" charset="-122"/>
                            <a:cs typeface="Cambria Math" panose="02040503050406030204" charset="0"/>
                          </a:rPr>
                          <m:t>𝐼</m:t>
                        </m:r>
                      </m:sub>
                    </m:sSub>
                    <m:r>
                      <a:rPr lang="en-US" altLang="zh-CN" sz="1800" i="1">
                        <a:latin typeface="Cambria Math" panose="02040503050406030204" charset="0"/>
                        <a:ea typeface="MS Mincho" panose="02020609040205080304" charset="-128"/>
                        <a:cs typeface="Cambria Math" panose="02040503050406030204" charset="0"/>
                      </a:rPr>
                      <m:t>×</m:t>
                    </m:r>
                    <m:r>
                      <a:rPr lang="en-US" altLang="zh-CN" sz="1800" i="1">
                        <a:latin typeface="Cambria Math" panose="02040503050406030204" charset="0"/>
                        <a:ea typeface="MS Mincho" panose="02020609040205080304" charset="-128"/>
                        <a:cs typeface="Cambria Math" panose="02040503050406030204" charset="0"/>
                      </a:rPr>
                      <m:t>3</m:t>
                    </m:r>
                  </m:oMath>
                </a14:m>
                <a:r>
                  <a:rPr lang="zh-CN" altLang="en-US" sz="1800">
                    <a:latin typeface="Cambria Math" panose="02040503050406030204" charset="0"/>
                    <a:ea typeface="宋体" panose="02010600030101010101" pitchFamily="2" charset="-122"/>
                    <a:cs typeface="Cambria Math" panose="02040503050406030204" charset="0"/>
                  </a:rPr>
                  <a:t>的</a:t>
                </a:r>
                <a:r>
                  <a:rPr lang="en-US" altLang="zh-CN" sz="1800">
                    <a:latin typeface="Cambria Math" panose="02040503050406030204" charset="0"/>
                    <a:ea typeface="宋体" panose="02010600030101010101" pitchFamily="2" charset="-122"/>
                    <a:cs typeface="Cambria Math" panose="02040503050406030204" charset="0"/>
                  </a:rPr>
                  <a:t>RGB</a:t>
                </a:r>
                <a:r>
                  <a:rPr lang="zh-CN" altLang="en-US" sz="1800" b="0">
                    <a:latin typeface="Times New Roman" panose="02020603050405020304" charset="0"/>
                    <a:ea typeface="宋体" panose="02010600030101010101" pitchFamily="2" charset="-122"/>
                  </a:rPr>
                  <a:t>图像中提取</a:t>
                </a:r>
                <a14:m>
                  <m:oMath xmlns:m="http://schemas.openxmlformats.org/officeDocument/2006/math">
                    <m:r>
                      <a:rPr lang="en-US" altLang="zh-CN" sz="1800" b="0" i="1">
                        <a:latin typeface="Cambria Math" panose="02040503050406030204" charset="0"/>
                        <a:ea typeface="宋体" panose="02010600030101010101" pitchFamily="2" charset="-122"/>
                        <a:cs typeface="Cambria Math" panose="02040503050406030204" charset="0"/>
                      </a:rPr>
                      <m:t>𝐻</m:t>
                    </m:r>
                    <m:r>
                      <a:rPr lang="en-US" altLang="zh-CN" sz="1800" i="1">
                        <a:latin typeface="Cambria Math" panose="02040503050406030204" charset="0"/>
                        <a:ea typeface="MS Mincho" panose="02020609040205080304" charset="-128"/>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𝑊</m:t>
                    </m:r>
                    <m:r>
                      <a:rPr lang="en-US" altLang="zh-CN" sz="1800" i="1">
                        <a:latin typeface="Cambria Math" panose="02040503050406030204" charset="0"/>
                        <a:ea typeface="MS Mincho" panose="02020609040205080304" charset="-128"/>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𝐷</m:t>
                    </m:r>
                  </m:oMath>
                </a14:m>
                <a:r>
                  <a:rPr lang="zh-CN" altLang="en-US" sz="1800">
                    <a:latin typeface="Cambria Math" panose="02040503050406030204" charset="0"/>
                    <a:ea typeface="宋体" panose="02010600030101010101" pitchFamily="2" charset="-122"/>
                    <a:cs typeface="Cambria Math" panose="02040503050406030204" charset="0"/>
                  </a:rPr>
                  <a:t>的</a:t>
                </a:r>
                <a:r>
                  <a:rPr lang="zh-CN" altLang="en-US" sz="1800" b="0">
                    <a:latin typeface="Times New Roman" panose="02020603050405020304" charset="0"/>
                    <a:ea typeface="宋体" panose="02010600030101010101" pitchFamily="2" charset="-122"/>
                  </a:rPr>
                  <a:t>特征</a:t>
                </a:r>
                <a:r>
                  <a:rPr lang="zh-CN" sz="1800" b="0">
                    <a:ea typeface="宋体" panose="02010600030101010101" pitchFamily="2" charset="-122"/>
                  </a:rPr>
                  <a:t>图</a:t>
                </a:r>
                <a:endParaRPr lang="zh-CN" altLang="en-US" sz="1800" b="0">
                  <a:latin typeface="Times New Roman" panose="02020603050405020304" charset="0"/>
                  <a:ea typeface="宋体" panose="02010600030101010101" pitchFamily="2"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949325" y="972820"/>
                <a:ext cx="10168255" cy="645160"/>
              </a:xfrm>
              <a:prstGeom prst="rect">
                <a:avLst/>
              </a:prstGeom>
              <a:blipFill rotWithShape="1">
                <a:blip r:embed="rId1"/>
                <a:stretch>
                  <a:fillRect/>
                </a:stretch>
              </a:blipFill>
              <a:ln w="952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882650" y="1650365"/>
                <a:ext cx="10034905" cy="645160"/>
              </a:xfrm>
              <a:prstGeom prst="rect">
                <a:avLst/>
              </a:prstGeom>
              <a:noFill/>
              <a:ln w="9525">
                <a:noFill/>
              </a:ln>
            </p:spPr>
            <p:txBody>
              <a:bodyPr wrap="square">
                <a:spAutoFit/>
              </a:bodyPr>
              <a:p>
                <a:pPr marL="0" indent="457200" algn="l">
                  <a:buClrTx/>
                  <a:buSzTx/>
                  <a:buFontTx/>
                  <a:extLst>
                    <a:ext uri="{35155182-B16C-46BC-9424-99874614C6A1}">
                      <wpsdc:indentchars xmlns:wpsdc="http://www.wps.cn/officeDocument/2017/drawingmlCustomData" val="200" checksum="59296752"/>
                    </a:ext>
                  </a:extLst>
                </a:pPr>
                <a:r>
                  <a:rPr lang="zh-CN" sz="1800" b="0">
                    <a:solidFill>
                      <a:schemeClr val="tx1"/>
                    </a:solidFill>
                    <a:uFillTx/>
                    <a:latin typeface="Times New Roman" panose="02020603050405020304" charset="0"/>
                    <a:ea typeface="宋体" panose="02010600030101010101" pitchFamily="2" charset="-122"/>
                  </a:rPr>
                  <a:t>提取特征图后，参考RAFT的操作，构建四维的代价矩阵（Cost Volume），即利用点积相似度构造出</a:t>
                </a:r>
                <a14:m>
                  <m:oMath xmlns:m="http://schemas.openxmlformats.org/officeDocument/2006/math">
                    <m:r>
                      <a:rPr lang="en-US" altLang="zh-CN" sz="1800" b="0" i="1">
                        <a:solidFill>
                          <a:schemeClr val="tx1"/>
                        </a:solidFill>
                        <a:uFillTx/>
                        <a:latin typeface="Cambria Math" panose="02040503050406030204" charset="0"/>
                        <a:ea typeface="宋体" panose="02010600030101010101" pitchFamily="2" charset="-122"/>
                        <a:cs typeface="Cambria Math" panose="02040503050406030204" charset="0"/>
                      </a:rPr>
                      <m:t>𝐻</m:t>
                    </m:r>
                    <m:r>
                      <a:rPr lang="en-US" altLang="zh-CN" sz="1800" i="1">
                        <a:solidFill>
                          <a:schemeClr val="tx1"/>
                        </a:solidFill>
                        <a:uFillTx/>
                        <a:latin typeface="Cambria Math" panose="02040503050406030204" charset="0"/>
                        <a:ea typeface="宋体" panose="02010600030101010101" pitchFamily="2" charset="-122"/>
                        <a:cs typeface="Cambria Math" panose="02040503050406030204" charset="0"/>
                      </a:rPr>
                      <m:t>×</m:t>
                    </m:r>
                    <m:r>
                      <a:rPr lang="en-US" altLang="zh-CN" sz="1800" i="1">
                        <a:solidFill>
                          <a:schemeClr val="tx1"/>
                        </a:solidFill>
                        <a:uFillTx/>
                        <a:latin typeface="Cambria Math" panose="02040503050406030204" charset="0"/>
                        <a:ea typeface="宋体" panose="02010600030101010101" pitchFamily="2" charset="-122"/>
                        <a:cs typeface="Cambria Math" panose="02040503050406030204" charset="0"/>
                      </a:rPr>
                      <m:t>𝑊</m:t>
                    </m:r>
                    <m:r>
                      <a:rPr lang="en-US" altLang="zh-CN" sz="1800" i="1">
                        <a:solidFill>
                          <a:schemeClr val="tx1"/>
                        </a:solidFill>
                        <a:uFillTx/>
                        <a:latin typeface="Cambria Math" panose="02040503050406030204" charset="0"/>
                        <a:ea typeface="宋体" panose="02010600030101010101" pitchFamily="2" charset="-122"/>
                        <a:cs typeface="Cambria Math" panose="02040503050406030204" charset="0"/>
                      </a:rPr>
                      <m:t>×(</m:t>
                    </m:r>
                    <m:r>
                      <a:rPr lang="en-US" altLang="zh-CN" sz="1800" i="1">
                        <a:solidFill>
                          <a:schemeClr val="tx1"/>
                        </a:solidFill>
                        <a:uFillTx/>
                        <a:latin typeface="Cambria Math" panose="02040503050406030204" charset="0"/>
                        <a:ea typeface="宋体" panose="02010600030101010101" pitchFamily="2" charset="-122"/>
                        <a:cs typeface="Cambria Math" panose="02040503050406030204" charset="0"/>
                      </a:rPr>
                      <m:t>𝐻</m:t>
                    </m:r>
                    <m:r>
                      <a:rPr lang="en-US" altLang="zh-CN" sz="1800" i="1">
                        <a:solidFill>
                          <a:schemeClr val="tx1"/>
                        </a:solidFill>
                        <a:uFillTx/>
                        <a:latin typeface="Cambria Math" panose="02040503050406030204" charset="0"/>
                        <a:ea typeface="宋体" panose="02010600030101010101" pitchFamily="2" charset="-122"/>
                        <a:cs typeface="Cambria Math" panose="02040503050406030204" charset="0"/>
                      </a:rPr>
                      <m:t>×</m:t>
                    </m:r>
                    <m:r>
                      <a:rPr lang="en-US" altLang="zh-CN" sz="1800" i="1">
                        <a:solidFill>
                          <a:schemeClr val="tx1"/>
                        </a:solidFill>
                        <a:uFillTx/>
                        <a:latin typeface="Cambria Math" panose="02040503050406030204" charset="0"/>
                        <a:ea typeface="宋体" panose="02010600030101010101" pitchFamily="2" charset="-122"/>
                        <a:cs typeface="Cambria Math" panose="02040503050406030204" charset="0"/>
                      </a:rPr>
                      <m:t>𝑊</m:t>
                    </m:r>
                    <m:r>
                      <a:rPr lang="en-US" altLang="zh-CN" sz="1800" i="1">
                        <a:solidFill>
                          <a:schemeClr val="tx1"/>
                        </a:solidFill>
                        <a:uFillTx/>
                        <a:latin typeface="Cambria Math" panose="02040503050406030204" charset="0"/>
                        <a:ea typeface="宋体" panose="02010600030101010101" pitchFamily="2" charset="-122"/>
                        <a:cs typeface="Cambria Math" panose="02040503050406030204" charset="0"/>
                      </a:rPr>
                      <m:t>×</m:t>
                    </m:r>
                    <m:r>
                      <a:rPr lang="en-US" altLang="zh-CN" sz="1800" i="1">
                        <a:solidFill>
                          <a:schemeClr val="tx1"/>
                        </a:solidFill>
                        <a:uFillTx/>
                        <a:latin typeface="Cambria Math" panose="02040503050406030204" charset="0"/>
                        <a:ea typeface="宋体" panose="02010600030101010101" pitchFamily="2" charset="-122"/>
                        <a:cs typeface="Cambria Math" panose="02040503050406030204" charset="0"/>
                      </a:rPr>
                      <m:t>𝐶</m:t>
                    </m:r>
                    <m:r>
                      <a:rPr lang="en-US" altLang="zh-CN" sz="1800" i="1">
                        <a:solidFill>
                          <a:schemeClr val="tx1"/>
                        </a:solidFill>
                        <a:uFillTx/>
                        <a:latin typeface="Cambria Math" panose="02040503050406030204" charset="0"/>
                        <a:ea typeface="宋体" panose="02010600030101010101" pitchFamily="2" charset="-122"/>
                        <a:cs typeface="Cambria Math" panose="02040503050406030204" charset="0"/>
                      </a:rPr>
                      <m:t>)</m:t>
                    </m:r>
                  </m:oMath>
                </a14:m>
                <a:r>
                  <a:rPr lang="zh-CN" altLang="en-US" sz="1800">
                    <a:solidFill>
                      <a:schemeClr val="tx1"/>
                    </a:solidFill>
                    <a:uFillTx/>
                    <a:latin typeface="Cambria Math" panose="02040503050406030204" charset="0"/>
                    <a:ea typeface="宋体" panose="02010600030101010101" pitchFamily="2" charset="-122"/>
                    <a:cs typeface="Cambria Math" panose="02040503050406030204" charset="0"/>
                  </a:rPr>
                  <a:t>的特征矩阵</a:t>
                </a:r>
                <a:r>
                  <a:rPr lang="en-US" altLang="zh-CN" sz="1800">
                    <a:solidFill>
                      <a:schemeClr val="tx1"/>
                    </a:solidFill>
                    <a:uFillTx/>
                    <a:latin typeface="Cambria Math" panose="02040503050406030204" charset="0"/>
                    <a:ea typeface="宋体" panose="02010600030101010101" pitchFamily="2" charset="-122"/>
                    <a:cs typeface="Cambria Math" panose="02040503050406030204" charset="0"/>
                  </a:rPr>
                  <a:t>M</a:t>
                </a:r>
                <a:endParaRPr lang="en-US" altLang="zh-CN" sz="1800">
                  <a:solidFill>
                    <a:schemeClr val="tx1"/>
                  </a:solidFill>
                  <a:uFillTx/>
                  <a:latin typeface="Cambria Math" panose="02040503050406030204" charset="0"/>
                  <a:ea typeface="宋体" panose="02010600030101010101" pitchFamily="2" charset="-122"/>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882650" y="1650365"/>
                <a:ext cx="10034905" cy="645160"/>
              </a:xfrm>
              <a:prstGeom prst="rect">
                <a:avLst/>
              </a:prstGeom>
              <a:blipFill rotWithShape="1">
                <a:blip r:embed="rId2"/>
                <a:stretch>
                  <a:fillRect/>
                </a:stretch>
              </a:blipFill>
              <a:ln w="952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custDataLst>
                  <p:tags r:id="rId3"/>
                </p:custDataLst>
              </p:nvPr>
            </p:nvSpPr>
            <p:spPr>
              <a:xfrm>
                <a:off x="4483036" y="2269109"/>
                <a:ext cx="3058795" cy="604520"/>
              </a:xfrm>
              <a:prstGeom prst="rect">
                <a:avLst/>
              </a:prstGeom>
              <a:noFill/>
              <a:ln w="9525">
                <a:noFill/>
                <a:miter lim="800000"/>
              </a:ln>
            </p:spPr>
            <p:txBody>
              <a:bodyPr vert="horz" wrap="none" lIns="91440" tIns="45720" rIns="91440" bIns="45720" numCol="1" anchor="t" anchorCtr="0" compatLnSpc="1">
                <a:spAutoFit/>
              </a:bodyPr>
              <a:p>
                <a:pPr marR="0" indent="0" algn="l" defTabSz="914400" rtl="0" eaLnBrk="1" fontAlgn="base" latinLnBrk="0" hangingPunct="1">
                  <a:lnSpc>
                    <a:spcPct val="100000"/>
                  </a:lnSpc>
                  <a:spcBef>
                    <a:spcPct val="10000"/>
                  </a:spcBef>
                  <a:spcAft>
                    <a:spcPct val="0"/>
                  </a:spcAft>
                  <a:buClr>
                    <a:srgbClr val="CC0000"/>
                  </a:buClr>
                  <a:buSzTx/>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𝑐𝑣</m:t>
                      </m:r>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m:t>
                      </m:r>
                      <m:sSub>
                        <m:sSubPr>
                          <m:ctrlP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ctrlPr>
                        </m:sSubPr>
                        <m:e>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𝑥</m:t>
                          </m:r>
                        </m:e>
                        <m:sub>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1</m:t>
                          </m:r>
                        </m:sub>
                      </m:sSub>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m:t>
                      </m:r>
                      <m:sSub>
                        <m:sSubPr>
                          <m:ctrlP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ctrlPr>
                        </m:sSubPr>
                        <m:e>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𝑥</m:t>
                          </m:r>
                        </m:e>
                        <m:sub>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2</m:t>
                          </m:r>
                        </m:sub>
                      </m:sSub>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m:t>
                      </m:r>
                      <m:f>
                        <m:fPr>
                          <m:ctrlP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ctrlPr>
                        </m:fPr>
                        <m:num>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1</m:t>
                          </m:r>
                        </m:num>
                        <m:den>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𝑁</m:t>
                          </m:r>
                        </m:den>
                      </m:f>
                      <m:d>
                        <m:dPr>
                          <m:begChr m:val="〈"/>
                          <m:endChr m:val="〉"/>
                          <m:ctrlP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ctrlPr>
                        </m:dPr>
                        <m:e>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𝑐</m:t>
                          </m:r>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m:t>
                          </m:r>
                          <m:sSub>
                            <m:sSubPr>
                              <m:ctrlP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ctrlPr>
                            </m:sSubPr>
                            <m:e>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𝑥</m:t>
                              </m:r>
                            </m:e>
                            <m:sub>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1</m:t>
                              </m:r>
                            </m:sub>
                          </m:sSub>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m:t>
                          </m:r>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𝑐</m:t>
                          </m:r>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m:t>
                          </m:r>
                          <m:sSub>
                            <m:sSubPr>
                              <m:ctrlP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ctrlPr>
                            </m:sSubPr>
                            <m:e>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𝑥</m:t>
                              </m:r>
                            </m:e>
                            <m:sub>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2</m:t>
                              </m:r>
                            </m:sub>
                          </m:sSub>
                          <m:r>
                            <a:rPr kumimoji="0" lang="en-US" altLang="zh-CN" sz="1800" i="1" kern="0" dirty="0">
                              <a:solidFill>
                                <a:srgbClr val="000000"/>
                              </a:solidFill>
                              <a:latin typeface="Cambria Math" panose="02040503050406030204" charset="0"/>
                              <a:ea typeface="微软雅黑" panose="020B0503020204020204" pitchFamily="34" charset="-122"/>
                              <a:cs typeface="Cambria Math" panose="02040503050406030204" charset="0"/>
                            </a:rPr>
                            <m:t>)</m:t>
                          </m:r>
                        </m:e>
                      </m:d>
                    </m:oMath>
                  </m:oMathPara>
                </a14:m>
                <a:endParaRPr kumimoji="0" lang="zh-CN" altLang="en-US" sz="1800" kern="0" dirty="0">
                  <a:solidFill>
                    <a:srgbClr val="000000"/>
                  </a:solidFill>
                  <a:latin typeface="微软雅黑" panose="020B0503020204020204" pitchFamily="34" charset="-122"/>
                  <a:ea typeface="微软雅黑" panose="020B0503020204020204" pitchFamily="34" charset="-122"/>
                </a:endParaRPr>
              </a:p>
            </p:txBody>
          </p:sp>
        </mc:Choice>
        <mc:Fallback>
          <p:sp>
            <p:nvSpPr>
              <p:cNvPr id="13" name="文本框 12"/>
              <p:cNvSpPr txBox="1">
                <a:spLocks noRot="1" noChangeAspect="1" noMove="1" noResize="1" noEditPoints="1" noAdjustHandles="1" noChangeArrowheads="1" noChangeShapeType="1" noTextEdit="1"/>
              </p:cNvSpPr>
              <p:nvPr>
                <p:custDataLst>
                  <p:tags r:id="rId4"/>
                </p:custDataLst>
              </p:nvPr>
            </p:nvSpPr>
            <p:spPr>
              <a:xfrm>
                <a:off x="4483036" y="2269109"/>
                <a:ext cx="3058795" cy="604520"/>
              </a:xfrm>
              <a:prstGeom prst="rect">
                <a:avLst/>
              </a:prstGeom>
              <a:blipFill rotWithShape="1">
                <a:blip r:embed="rId5"/>
                <a:stretch>
                  <a:fillRect l="-19" t="-42" r="19" b="42"/>
                </a:stretch>
              </a:blipFill>
              <a:ln w="9525">
                <a:noFill/>
                <a:miter lim="800000"/>
              </a:ln>
            </p:spPr>
            <p:txBody>
              <a:bodyPr/>
              <a:lstStyle/>
              <a:p>
                <a:r>
                  <a:rPr lang="zh-CN" altLang="en-US">
                    <a:noFill/>
                  </a:rPr>
                  <a:t> </a:t>
                </a:r>
              </a:p>
            </p:txBody>
          </p:sp>
        </mc:Fallback>
      </mc:AlternateContent>
      <p:pic>
        <p:nvPicPr>
          <p:cNvPr id="14" name="图片 13"/>
          <p:cNvPicPr>
            <a:picLocks noChangeAspect="1"/>
          </p:cNvPicPr>
          <p:nvPr>
            <p:custDataLst>
              <p:tags r:id="rId6"/>
            </p:custDataLst>
          </p:nvPr>
        </p:nvPicPr>
        <p:blipFill>
          <a:blip r:embed="rId7"/>
          <a:stretch>
            <a:fillRect/>
          </a:stretch>
        </p:blipFill>
        <p:spPr>
          <a:xfrm>
            <a:off x="1396365" y="3019425"/>
            <a:ext cx="9084945" cy="3142615"/>
          </a:xfrm>
          <a:prstGeom prst="rect">
            <a:avLst/>
          </a:prstGeom>
        </p:spPr>
      </p:pic>
      <p:sp>
        <p:nvSpPr>
          <p:cNvPr id="15" name="矩形 14"/>
          <p:cNvSpPr/>
          <p:nvPr/>
        </p:nvSpPr>
        <p:spPr>
          <a:xfrm>
            <a:off x="1629410" y="3023235"/>
            <a:ext cx="4533265" cy="195072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a:sym typeface="+mn-ea"/>
              </a:rPr>
              <a:t>特征编码</a:t>
            </a:r>
            <a:endParaRPr>
              <a:sym typeface="+mn-ea"/>
            </a:endParaRPr>
          </a:p>
        </p:txBody>
      </p:sp>
      <p:sp>
        <p:nvSpPr>
          <p:cNvPr id="121" name="文本框 120"/>
          <p:cNvSpPr txBox="1"/>
          <p:nvPr/>
        </p:nvSpPr>
        <p:spPr>
          <a:xfrm>
            <a:off x="718185" y="1216025"/>
            <a:ext cx="10367010" cy="506730"/>
          </a:xfrm>
          <a:prstGeom prst="rect">
            <a:avLst/>
          </a:prstGeom>
          <a:noFill/>
          <a:ln w="9525">
            <a:noFill/>
          </a:ln>
        </p:spPr>
        <p:txBody>
          <a:bodyPr wrap="square">
            <a:spAutoFit/>
          </a:bodyPr>
          <a:p>
            <a:pPr marL="0" indent="0" latinLnBrk="0">
              <a:lnSpc>
                <a:spcPct val="150000"/>
              </a:lnSpc>
            </a:pPr>
            <a:r>
              <a:rPr lang="zh-CN" sz="1800" b="0">
                <a:latin typeface="Times New Roman" panose="02020603050405020304" charset="0"/>
                <a:ea typeface="宋体" panose="02010600030101010101" pitchFamily="2" charset="-122"/>
              </a:rPr>
              <a:t>在利用注意力机制前，我们需要首先将特征转化为</a:t>
            </a:r>
            <a:r>
              <a:rPr lang="en-US" sz="1800" b="0">
                <a:latin typeface="Times New Roman" panose="02020603050405020304" charset="0"/>
                <a:ea typeface="宋体" panose="02010600030101010101" pitchFamily="2" charset="-122"/>
              </a:rPr>
              <a:t>Token</a:t>
            </a:r>
            <a:r>
              <a:rPr lang="zh-CN" sz="1800" b="0">
                <a:latin typeface="Times New Roman" panose="02020603050405020304" charset="0"/>
                <a:ea typeface="宋体" panose="02010600030101010101" pitchFamily="2" charset="-122"/>
              </a:rPr>
              <a:t>序列，因此我们需要执行以下两个步骤：</a:t>
            </a:r>
            <a:endParaRPr lang="zh-CN" altLang="en-US" sz="1800" b="0">
              <a:latin typeface="Times New Roman" panose="02020603050405020304" charset="0"/>
              <a:ea typeface="宋体" panose="02010600030101010101" pitchFamily="2" charset="-122"/>
            </a:endParaRPr>
          </a:p>
        </p:txBody>
      </p:sp>
      <p:sp>
        <p:nvSpPr>
          <p:cNvPr id="3" name="文本框 2"/>
          <p:cNvSpPr txBox="1"/>
          <p:nvPr/>
        </p:nvSpPr>
        <p:spPr>
          <a:xfrm>
            <a:off x="1018540" y="1866265"/>
            <a:ext cx="10066655" cy="368300"/>
          </a:xfrm>
          <a:prstGeom prst="rect">
            <a:avLst/>
          </a:prstGeom>
          <a:noFill/>
          <a:ln w="9525">
            <a:noFill/>
          </a:ln>
        </p:spPr>
        <p:txBody>
          <a:bodyPr wrap="square">
            <a:spAutoFit/>
          </a:bodyPr>
          <a:p>
            <a:pPr marL="285750" indent="-285750">
              <a:buFont typeface="Arial" panose="020B0604020202020204" pitchFamily="34" charset="0"/>
              <a:buChar char="•"/>
            </a:pPr>
            <a:r>
              <a:rPr lang="zh-CN" sz="1800" b="0">
                <a:latin typeface="Times New Roman" panose="02020603050405020304" charset="0"/>
                <a:ea typeface="宋体" panose="02010600030101010101" pitchFamily="2" charset="-122"/>
              </a:rPr>
              <a:t>分块化：参考已有的视觉</a:t>
            </a:r>
            <a:r>
              <a:rPr lang="en-US" sz="1800" b="0">
                <a:latin typeface="Times New Roman" panose="02020603050405020304" charset="0"/>
                <a:ea typeface="宋体" panose="02010600030101010101" pitchFamily="2" charset="-122"/>
              </a:rPr>
              <a:t>Transformer</a:t>
            </a:r>
            <a:r>
              <a:rPr lang="zh-CN" sz="1800" b="0">
                <a:latin typeface="Times New Roman" panose="02020603050405020304" charset="0"/>
                <a:ea typeface="宋体" panose="02010600030101010101" pitchFamily="2" charset="-122"/>
              </a:rPr>
              <a:t>方法如</a:t>
            </a:r>
            <a:r>
              <a:rPr lang="en-US" sz="1800" b="0">
                <a:latin typeface="Times New Roman" panose="02020603050405020304" charset="0"/>
                <a:ea typeface="宋体" panose="02010600030101010101" pitchFamily="2" charset="-122"/>
              </a:rPr>
              <a:t>ViT</a:t>
            </a:r>
            <a:r>
              <a:rPr lang="zh-CN" sz="1800" b="0">
                <a:latin typeface="Times New Roman" panose="02020603050405020304" charset="0"/>
                <a:ea typeface="宋体" panose="02010600030101010101" pitchFamily="2" charset="-122"/>
              </a:rPr>
              <a:t>，利用卷积操作对输入的特征图进行分块</a:t>
            </a:r>
            <a:endParaRPr lang="zh-CN" altLang="en-US" sz="1800" b="0">
              <a:latin typeface="Times New Roman" panose="0202060305040502030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4" name="文本框 3"/>
              <p:cNvSpPr txBox="1"/>
              <p:nvPr>
                <p:custDataLst>
                  <p:tags r:id="rId1"/>
                </p:custDataLst>
              </p:nvPr>
            </p:nvSpPr>
            <p:spPr>
              <a:xfrm>
                <a:off x="1547495" y="2378710"/>
                <a:ext cx="10066655" cy="351155"/>
              </a:xfrm>
              <a:prstGeom prst="rect">
                <a:avLst/>
              </a:prstGeom>
              <a:noFill/>
              <a:ln w="9525">
                <a:noFill/>
              </a:ln>
            </p:spPr>
            <p:txBody>
              <a:bodyPr wrap="square">
                <a:spAutoFit/>
              </a:bodyPr>
              <a:p>
                <a:pPr marL="0" indent="0">
                  <a:buFont typeface="Arial" panose="020B0604020202020204" pitchFamily="34" charset="0"/>
                  <a:buNone/>
                </a:pPr>
                <a:r>
                  <a:rPr lang="zh-CN" altLang="en-US" sz="1600" b="0">
                    <a:latin typeface="Times New Roman" panose="02020603050405020304" charset="0"/>
                    <a:ea typeface="宋体" panose="02010600030101010101" pitchFamily="2" charset="-122"/>
                  </a:rPr>
                  <a:t>分块对象为</a:t>
                </a:r>
                <a:r>
                  <a:rPr lang="en-US" altLang="zh-CN" sz="1600" b="0">
                    <a:latin typeface="Times New Roman" panose="02020603050405020304" charset="0"/>
                    <a:ea typeface="宋体" panose="02010600030101010101" pitchFamily="2" charset="-122"/>
                  </a:rPr>
                  <a:t>HW</a:t>
                </a:r>
                <a:r>
                  <a:rPr lang="zh-CN" altLang="en-US" sz="1600" b="0">
                    <a:latin typeface="Times New Roman" panose="02020603050405020304" charset="0"/>
                    <a:ea typeface="宋体" panose="02010600030101010101" pitchFamily="2" charset="-122"/>
                  </a:rPr>
                  <a:t>个</a:t>
                </a:r>
                <a:r>
                  <a:rPr lang="en-US" altLang="zh-CN" sz="1600" b="0">
                    <a:latin typeface="Times New Roman" panose="02020603050405020304" charset="0"/>
                    <a:ea typeface="宋体" panose="02010600030101010101" pitchFamily="2" charset="-122"/>
                  </a:rPr>
                  <a:t>H</a:t>
                </a:r>
                <a:r>
                  <a:rPr lang="zh-CN" altLang="en-US" sz="1600" b="0">
                    <a:latin typeface="Times New Roman" panose="02020603050405020304" charset="0"/>
                    <a:ea typeface="宋体" panose="02010600030101010101" pitchFamily="2" charset="-122"/>
                  </a:rPr>
                  <a:t>×</a:t>
                </a:r>
                <a:r>
                  <a:rPr lang="en-US" altLang="zh-CN" sz="1600" b="0">
                    <a:latin typeface="Times New Roman" panose="02020603050405020304" charset="0"/>
                    <a:ea typeface="宋体" panose="02010600030101010101" pitchFamily="2" charset="-122"/>
                  </a:rPr>
                  <a:t>W</a:t>
                </a:r>
                <a:r>
                  <a:rPr lang="zh-CN" altLang="en-US" sz="1600" b="0">
                    <a:latin typeface="Times New Roman" panose="02020603050405020304" charset="0"/>
                    <a:ea typeface="宋体" panose="02010600030101010101" pitchFamily="2" charset="-122"/>
                  </a:rPr>
                  <a:t>×</a:t>
                </a:r>
                <a:r>
                  <a:rPr lang="en-US" altLang="zh-CN" sz="1600" b="0">
                    <a:latin typeface="Times New Roman" panose="02020603050405020304" charset="0"/>
                    <a:ea typeface="宋体" panose="02010600030101010101" pitchFamily="2" charset="-122"/>
                  </a:rPr>
                  <a:t>C</a:t>
                </a:r>
                <a:r>
                  <a:rPr lang="zh-CN" altLang="en-US" sz="1600" b="0">
                    <a:latin typeface="Times New Roman" panose="02020603050405020304" charset="0"/>
                    <a:ea typeface="宋体" panose="02010600030101010101" pitchFamily="2" charset="-122"/>
                  </a:rPr>
                  <a:t>矩阵，每个</a:t>
                </a:r>
                <a:r>
                  <a:rPr lang="en-US" altLang="zh-CN" sz="1600" b="0">
                    <a:latin typeface="Times New Roman" panose="02020603050405020304" charset="0"/>
                    <a:ea typeface="宋体" panose="02010600030101010101" pitchFamily="2" charset="-122"/>
                  </a:rPr>
                  <a:t>Patch</a:t>
                </a:r>
                <a:r>
                  <a:rPr lang="zh-CN" altLang="en-US" sz="1600" b="0">
                    <a:latin typeface="Times New Roman" panose="02020603050405020304" charset="0"/>
                    <a:ea typeface="宋体" panose="02010600030101010101" pitchFamily="2" charset="-122"/>
                  </a:rPr>
                  <a:t>块大小为</a:t>
                </a:r>
                <a:r>
                  <a:rPr lang="en-US" altLang="zh-CN" sz="1600" b="0">
                    <a:latin typeface="Times New Roman" panose="02020603050405020304" charset="0"/>
                    <a:ea typeface="宋体" panose="02010600030101010101" pitchFamily="2" charset="-122"/>
                  </a:rPr>
                  <a:t>8</a:t>
                </a:r>
                <a:r>
                  <a:rPr lang="zh-CN" altLang="en-US" sz="1600" b="0">
                    <a:latin typeface="Times New Roman" panose="02020603050405020304" charset="0"/>
                    <a:ea typeface="宋体" panose="02010600030101010101" pitchFamily="2" charset="-122"/>
                  </a:rPr>
                  <a:t>×</a:t>
                </a:r>
                <a:r>
                  <a:rPr lang="en-US" altLang="zh-CN" sz="1600" b="0">
                    <a:latin typeface="Times New Roman" panose="02020603050405020304" charset="0"/>
                    <a:ea typeface="宋体" panose="02010600030101010101" pitchFamily="2" charset="-122"/>
                  </a:rPr>
                  <a:t>8</a:t>
                </a:r>
                <a:r>
                  <a:rPr lang="zh-CN" altLang="en-US" sz="1600" b="0">
                    <a:latin typeface="Times New Roman" panose="02020603050405020304" charset="0"/>
                    <a:ea typeface="宋体" panose="02010600030101010101" pitchFamily="2" charset="-122"/>
                  </a:rPr>
                  <a:t>，最终生成</a:t>
                </a:r>
                <a:r>
                  <a:rPr lang="en-US" altLang="zh-CN" sz="1600" b="0">
                    <a:latin typeface="Times New Roman" panose="02020603050405020304" charset="0"/>
                    <a:ea typeface="宋体" panose="02010600030101010101" pitchFamily="2" charset="-122"/>
                  </a:rPr>
                  <a:t>HW</a:t>
                </a:r>
                <a:r>
                  <a:rPr lang="zh-CN" altLang="en-US" sz="1600" b="0">
                    <a:latin typeface="Times New Roman" panose="02020603050405020304" charset="0"/>
                    <a:ea typeface="宋体" panose="02010600030101010101" pitchFamily="2" charset="-122"/>
                  </a:rPr>
                  <a:t>个特征图</a:t>
                </a:r>
                <a14:m>
                  <m:oMath xmlns:m="http://schemas.openxmlformats.org/officeDocument/2006/math">
                    <m:sSub>
                      <m:sSubPr>
                        <m:ctrlPr>
                          <a:rPr lang="en-US" altLang="zh-CN" sz="1600" b="0" i="1">
                            <a:latin typeface="Cambria Math" panose="02040503050406030204" charset="0"/>
                            <a:ea typeface="宋体" panose="02010600030101010101" pitchFamily="2" charset="-122"/>
                            <a:cs typeface="Cambria Math" panose="02040503050406030204" charset="0"/>
                          </a:rPr>
                        </m:ctrlPr>
                      </m:sSubPr>
                      <m:e>
                        <m:r>
                          <a:rPr lang="en-US" altLang="zh-CN" sz="1600" b="0" i="1">
                            <a:latin typeface="Cambria Math" panose="02040503050406030204" charset="0"/>
                            <a:ea typeface="宋体" panose="02010600030101010101" pitchFamily="2" charset="-122"/>
                            <a:cs typeface="Cambria Math" panose="02040503050406030204" charset="0"/>
                          </a:rPr>
                          <m:t>𝐹</m:t>
                        </m:r>
                      </m:e>
                      <m:sub>
                        <m:r>
                          <a:rPr lang="en-US" altLang="zh-CN" sz="1600" b="0" i="1">
                            <a:latin typeface="Cambria Math" panose="02040503050406030204" charset="0"/>
                            <a:ea typeface="宋体" panose="02010600030101010101" pitchFamily="2" charset="-122"/>
                            <a:cs typeface="Cambria Math" panose="02040503050406030204" charset="0"/>
                          </a:rPr>
                          <m:t>𝑥</m:t>
                        </m:r>
                      </m:sub>
                    </m:sSub>
                    <m:r>
                      <a:rPr lang="en-US" altLang="zh-CN" sz="1600" i="1">
                        <a:latin typeface="Cambria Math" panose="02040503050406030204" charset="0"/>
                        <a:ea typeface="宋体" panose="02010600030101010101" pitchFamily="2" charset="-122"/>
                        <a:cs typeface="Cambria Math" panose="02040503050406030204" charset="0"/>
                      </a:rPr>
                      <m:t>∈</m:t>
                    </m:r>
                    <m:sSup>
                      <m:sSupPr>
                        <m:ctrlPr>
                          <a:rPr lang="en-US" altLang="zh-CN" sz="1600" i="1">
                            <a:latin typeface="Cambria Math" panose="02040503050406030204" charset="0"/>
                            <a:ea typeface="宋体" panose="02010600030101010101" pitchFamily="2" charset="-122"/>
                            <a:cs typeface="Cambria Math" panose="02040503050406030204" charset="0"/>
                          </a:rPr>
                        </m:ctrlPr>
                      </m:sSupPr>
                      <m:e>
                        <m:r>
                          <a:rPr lang="en-US" altLang="zh-CN" sz="1600" i="1">
                            <a:latin typeface="Cambria Math" panose="02040503050406030204" charset="0"/>
                            <a:ea typeface="宋体" panose="02010600030101010101" pitchFamily="2" charset="-122"/>
                            <a:cs typeface="Cambria Math" panose="02040503050406030204" charset="0"/>
                          </a:rPr>
                          <m:t>𝑅</m:t>
                        </m:r>
                      </m:e>
                      <m:sup>
                        <m:r>
                          <a:rPr lang="en-US" altLang="zh-CN" sz="1600" i="1">
                            <a:latin typeface="Cambria Math" panose="02040503050406030204" charset="0"/>
                            <a:ea typeface="宋体" panose="02010600030101010101" pitchFamily="2" charset="-122"/>
                            <a:cs typeface="Cambria Math" panose="02040503050406030204" charset="0"/>
                          </a:rPr>
                          <m:t>ℎ</m:t>
                        </m:r>
                        <m:r>
                          <a:rPr lang="en-US" altLang="zh-CN" sz="1600" i="1">
                            <a:latin typeface="Cambria Math" panose="02040503050406030204" charset="0"/>
                            <a:ea typeface="宋体" panose="02010600030101010101" pitchFamily="2" charset="-122"/>
                            <a:cs typeface="Cambria Math" panose="02040503050406030204" charset="0"/>
                          </a:rPr>
                          <m:t>×</m:t>
                        </m:r>
                        <m:r>
                          <a:rPr lang="en-US" altLang="zh-CN" sz="1600" i="1">
                            <a:latin typeface="Cambria Math" panose="02040503050406030204" charset="0"/>
                            <a:ea typeface="宋体" panose="02010600030101010101" pitchFamily="2" charset="-122"/>
                            <a:cs typeface="Cambria Math" panose="02040503050406030204" charset="0"/>
                          </a:rPr>
                          <m:t>𝑤</m:t>
                        </m:r>
                        <m:r>
                          <a:rPr lang="en-US" altLang="zh-CN" sz="1600" i="1">
                            <a:latin typeface="Cambria Math" panose="02040503050406030204" charset="0"/>
                            <a:ea typeface="宋体" panose="02010600030101010101" pitchFamily="2" charset="-122"/>
                            <a:cs typeface="Cambria Math" panose="02040503050406030204" charset="0"/>
                          </a:rPr>
                          <m:t>×</m:t>
                        </m:r>
                        <m:r>
                          <a:rPr lang="en-US" altLang="zh-CN" sz="1600" i="1">
                            <a:latin typeface="Cambria Math" panose="02040503050406030204" charset="0"/>
                            <a:ea typeface="宋体" panose="02010600030101010101" pitchFamily="2" charset="-122"/>
                            <a:cs typeface="Cambria Math" panose="02040503050406030204" charset="0"/>
                          </a:rPr>
                          <m:t>𝑑</m:t>
                        </m:r>
                      </m:sup>
                    </m:sSup>
                  </m:oMath>
                </a14:m>
                <a:endParaRPr lang="zh-CN" altLang="en-US" sz="1600" b="0">
                  <a:latin typeface="Times New Roman" panose="02020603050405020304" charset="0"/>
                  <a:ea typeface="宋体" panose="02010600030101010101" pitchFamily="2" charset="-122"/>
                </a:endParaRPr>
              </a:p>
            </p:txBody>
          </p:sp>
        </mc:Choice>
        <mc:Fallback>
          <p:sp>
            <p:nvSpPr>
              <p:cNvPr id="4" name="文本框 3"/>
              <p:cNvSpPr txBox="1">
                <a:spLocks noRot="1" noChangeAspect="1" noMove="1" noResize="1" noEditPoints="1" noAdjustHandles="1" noChangeArrowheads="1" noChangeShapeType="1" noTextEdit="1"/>
              </p:cNvSpPr>
              <p:nvPr>
                <p:custDataLst>
                  <p:tags r:id="rId2"/>
                </p:custDataLst>
              </p:nvPr>
            </p:nvSpPr>
            <p:spPr>
              <a:xfrm>
                <a:off x="1547495" y="2378710"/>
                <a:ext cx="10066655" cy="351155"/>
              </a:xfrm>
              <a:prstGeom prst="rect">
                <a:avLst/>
              </a:prstGeom>
              <a:blipFill rotWithShape="1">
                <a:blip r:embed="rId3"/>
                <a:stretch>
                  <a:fillRect/>
                </a:stretch>
              </a:blipFill>
              <a:ln w="952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707390" y="836295"/>
                <a:ext cx="4000500"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sz="1800" b="0" i="1">
                          <a:solidFill>
                            <a:srgbClr val="FF0000"/>
                          </a:solidFill>
                          <a:uFillTx/>
                          <a:latin typeface="Cambria Math" panose="02040503050406030204" charset="0"/>
                          <a:ea typeface="宋体" panose="02010600030101010101" pitchFamily="2" charset="-122"/>
                          <a:cs typeface="Cambria Math" panose="02040503050406030204" charset="0"/>
                        </a:rPr>
                        <m:t>𝐻</m:t>
                      </m:r>
                      <m:r>
                        <a:rPr lang="en-US" altLang="zh-CN" sz="1800" i="1">
                          <a:solidFill>
                            <a:srgbClr val="FF0000"/>
                          </a:solidFill>
                          <a:uFillTx/>
                          <a:latin typeface="Cambria Math" panose="02040503050406030204" charset="0"/>
                          <a:ea typeface="宋体" panose="02010600030101010101" pitchFamily="2" charset="-122"/>
                          <a:cs typeface="Cambria Math" panose="02040503050406030204" charset="0"/>
                        </a:rPr>
                        <m:t>×</m:t>
                      </m:r>
                      <m:r>
                        <a:rPr lang="en-US" altLang="zh-CN" sz="1800" i="1">
                          <a:solidFill>
                            <a:srgbClr val="FF0000"/>
                          </a:solidFill>
                          <a:uFillTx/>
                          <a:latin typeface="Cambria Math" panose="02040503050406030204" charset="0"/>
                          <a:ea typeface="宋体" panose="02010600030101010101" pitchFamily="2" charset="-122"/>
                          <a:cs typeface="Cambria Math" panose="02040503050406030204" charset="0"/>
                        </a:rPr>
                        <m:t>𝑊</m:t>
                      </m:r>
                      <m:r>
                        <a:rPr lang="en-US" altLang="zh-CN" sz="1800" i="1">
                          <a:solidFill>
                            <a:srgbClr val="FF0000"/>
                          </a:solidFill>
                          <a:uFillTx/>
                          <a:latin typeface="Cambria Math" panose="02040503050406030204" charset="0"/>
                          <a:ea typeface="宋体" panose="02010600030101010101" pitchFamily="2" charset="-122"/>
                          <a:cs typeface="Cambria Math" panose="02040503050406030204" charset="0"/>
                        </a:rPr>
                        <m:t>×(</m:t>
                      </m:r>
                      <m:r>
                        <a:rPr lang="en-US" altLang="zh-CN" sz="1800" i="1">
                          <a:solidFill>
                            <a:srgbClr val="FF0000"/>
                          </a:solidFill>
                          <a:uFillTx/>
                          <a:latin typeface="Cambria Math" panose="02040503050406030204" charset="0"/>
                          <a:ea typeface="宋体" panose="02010600030101010101" pitchFamily="2" charset="-122"/>
                          <a:cs typeface="Cambria Math" panose="02040503050406030204" charset="0"/>
                        </a:rPr>
                        <m:t>𝐻</m:t>
                      </m:r>
                      <m:r>
                        <a:rPr lang="en-US" altLang="zh-CN" sz="1800" i="1">
                          <a:solidFill>
                            <a:srgbClr val="FF0000"/>
                          </a:solidFill>
                          <a:uFillTx/>
                          <a:latin typeface="Cambria Math" panose="02040503050406030204" charset="0"/>
                          <a:ea typeface="宋体" panose="02010600030101010101" pitchFamily="2" charset="-122"/>
                          <a:cs typeface="Cambria Math" panose="02040503050406030204" charset="0"/>
                        </a:rPr>
                        <m:t>×</m:t>
                      </m:r>
                      <m:r>
                        <a:rPr lang="en-US" altLang="zh-CN" sz="1800" i="1">
                          <a:solidFill>
                            <a:srgbClr val="FF0000"/>
                          </a:solidFill>
                          <a:uFillTx/>
                          <a:latin typeface="Cambria Math" panose="02040503050406030204" charset="0"/>
                          <a:ea typeface="宋体" panose="02010600030101010101" pitchFamily="2" charset="-122"/>
                          <a:cs typeface="Cambria Math" panose="02040503050406030204" charset="0"/>
                        </a:rPr>
                        <m:t>𝑊</m:t>
                      </m:r>
                      <m:r>
                        <a:rPr lang="en-US" altLang="zh-CN" sz="1800" i="1">
                          <a:solidFill>
                            <a:srgbClr val="FF0000"/>
                          </a:solidFill>
                          <a:uFillTx/>
                          <a:latin typeface="Cambria Math" panose="02040503050406030204" charset="0"/>
                          <a:ea typeface="宋体" panose="02010600030101010101" pitchFamily="2" charset="-122"/>
                          <a:cs typeface="Cambria Math" panose="02040503050406030204" charset="0"/>
                        </a:rPr>
                        <m:t>×</m:t>
                      </m:r>
                      <m:r>
                        <a:rPr lang="en-US" altLang="zh-CN" sz="1800" i="1">
                          <a:solidFill>
                            <a:srgbClr val="FF0000"/>
                          </a:solidFill>
                          <a:uFillTx/>
                          <a:latin typeface="Cambria Math" panose="02040503050406030204" charset="0"/>
                          <a:ea typeface="宋体" panose="02010600030101010101" pitchFamily="2" charset="-122"/>
                          <a:cs typeface="Cambria Math" panose="02040503050406030204" charset="0"/>
                        </a:rPr>
                        <m:t>𝐶</m:t>
                      </m:r>
                      <m:r>
                        <a:rPr lang="en-US" altLang="zh-CN" sz="1800" i="1">
                          <a:solidFill>
                            <a:srgbClr val="FF0000"/>
                          </a:solidFill>
                          <a:uFillTx/>
                          <a:latin typeface="Cambria Math" panose="02040503050406030204" charset="0"/>
                          <a:ea typeface="宋体" panose="02010600030101010101" pitchFamily="2" charset="-122"/>
                          <a:cs typeface="Cambria Math" panose="02040503050406030204" charset="0"/>
                        </a:rPr>
                        <m:t>)</m:t>
                      </m:r>
                    </m:oMath>
                  </m:oMathPara>
                </a14:m>
                <a:r>
                  <a:rPr lang="zh-CN" altLang="en-US" sz="1800">
                    <a:solidFill>
                      <a:srgbClr val="FF0000"/>
                    </a:solidFill>
                    <a:uFillTx/>
                    <a:latin typeface="Cambria Math" panose="02040503050406030204" charset="0"/>
                    <a:ea typeface="宋体" panose="02010600030101010101" pitchFamily="2" charset="-122"/>
                    <a:cs typeface="Cambria Math" panose="02040503050406030204" charset="0"/>
                    <a:sym typeface="+mn-ea"/>
                  </a:rPr>
                  <a:t>的特征矩阵</a:t>
                </a:r>
                <a:r>
                  <a:rPr lang="en-US" altLang="zh-CN" sz="1800">
                    <a:solidFill>
                      <a:srgbClr val="FF0000"/>
                    </a:solidFill>
                    <a:uFillTx/>
                    <a:latin typeface="Cambria Math" panose="02040503050406030204" charset="0"/>
                    <a:ea typeface="宋体" panose="02010600030101010101" pitchFamily="2" charset="-122"/>
                    <a:cs typeface="Cambria Math" panose="02040503050406030204" charset="0"/>
                    <a:sym typeface="+mn-ea"/>
                  </a:rPr>
                  <a:t>M</a:t>
                </a:r>
                <a:endParaRPr lang="en-US" altLang="zh-CN" sz="1800">
                  <a:solidFill>
                    <a:srgbClr val="FF0000"/>
                  </a:solidFill>
                  <a:uFillTx/>
                  <a:latin typeface="Cambria Math" panose="02040503050406030204" charset="0"/>
                  <a:ea typeface="宋体" panose="02010600030101010101" pitchFamily="2" charset="-122"/>
                  <a:cs typeface="Cambria Math" panose="02040503050406030204" charset="0"/>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07390" y="836295"/>
                <a:ext cx="4000500" cy="3683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custDataLst>
                  <p:tags r:id="rId5"/>
                </p:custDataLst>
              </p:nvPr>
            </p:nvSpPr>
            <p:spPr>
              <a:xfrm>
                <a:off x="1012825" y="2896235"/>
                <a:ext cx="10066655" cy="387985"/>
              </a:xfrm>
              <a:prstGeom prst="rect">
                <a:avLst/>
              </a:prstGeom>
              <a:noFill/>
              <a:ln w="9525">
                <a:noFill/>
              </a:ln>
            </p:spPr>
            <p:txBody>
              <a:bodyPr wrap="square">
                <a:spAutoFit/>
              </a:bodyPr>
              <a:p>
                <a:pPr marL="285750" indent="-285750">
                  <a:buFont typeface="Arial" panose="020B0604020202020204" pitchFamily="34" charset="0"/>
                  <a:buChar char="•"/>
                </a:pPr>
                <a:r>
                  <a:rPr lang="zh-CN" sz="1800" b="0">
                    <a:latin typeface="Times New Roman" panose="02020603050405020304" charset="0"/>
                    <a:ea typeface="宋体" panose="02010600030101010101" pitchFamily="2" charset="-122"/>
                  </a:rPr>
                  <a:t>词嵌入：</a:t>
                </a:r>
                <a:r>
                  <a:rPr sz="1800" b="0">
                    <a:latin typeface="Times New Roman" panose="02020603050405020304" charset="0"/>
                    <a:ea typeface="宋体" panose="02010600030101010101" pitchFamily="2" charset="-122"/>
                  </a:rPr>
                  <a:t>为生成Token序列，FlowFormer设置一个隐藏码字</a:t>
                </a:r>
                <a14:m>
                  <m:oMath xmlns:m="http://schemas.openxmlformats.org/officeDocument/2006/math">
                    <m:r>
                      <a:rPr lang="en-US" sz="1800" b="0" i="1">
                        <a:latin typeface="Cambria Math" panose="02040503050406030204" charset="0"/>
                        <a:ea typeface="宋体" panose="02010600030101010101" pitchFamily="2" charset="-122"/>
                        <a:cs typeface="Cambria Math" panose="02040503050406030204" charset="0"/>
                      </a:rPr>
                      <m:t>𝐶</m:t>
                    </m:r>
                    <m:r>
                      <a:rPr lang="en-US" sz="1800" i="1">
                        <a:latin typeface="Cambria Math" panose="02040503050406030204" charset="0"/>
                        <a:ea typeface="宋体" panose="02010600030101010101" pitchFamily="2" charset="-122"/>
                        <a:cs typeface="Cambria Math" panose="02040503050406030204" charset="0"/>
                      </a:rPr>
                      <m:t>∈</m:t>
                    </m:r>
                    <m:sSup>
                      <m:sSupPr>
                        <m:ctrlPr>
                          <a:rPr lang="en-US" sz="1800" i="1">
                            <a:latin typeface="Cambria Math" panose="02040503050406030204" charset="0"/>
                            <a:ea typeface="宋体" panose="02010600030101010101" pitchFamily="2" charset="-122"/>
                            <a:cs typeface="Cambria Math" panose="02040503050406030204" charset="0"/>
                          </a:rPr>
                        </m:ctrlPr>
                      </m:sSupPr>
                      <m:e>
                        <m:r>
                          <a:rPr lang="en-US" sz="1800" i="1">
                            <a:latin typeface="Cambria Math" panose="02040503050406030204" charset="0"/>
                            <a:ea typeface="宋体" panose="02010600030101010101" pitchFamily="2" charset="-122"/>
                            <a:cs typeface="Cambria Math" panose="02040503050406030204" charset="0"/>
                          </a:rPr>
                          <m:t>𝑅</m:t>
                        </m:r>
                      </m:e>
                      <m:sup>
                        <m:r>
                          <a:rPr lang="en-US" sz="1800" i="1">
                            <a:latin typeface="Cambria Math" panose="02040503050406030204" charset="0"/>
                            <a:ea typeface="宋体" panose="02010600030101010101" pitchFamily="2" charset="-122"/>
                            <a:cs typeface="Cambria Math" panose="02040503050406030204" charset="0"/>
                          </a:rPr>
                          <m:t>𝐾</m:t>
                        </m:r>
                        <m:r>
                          <a:rPr lang="en-US" sz="1800" i="1">
                            <a:latin typeface="Cambria Math" panose="02040503050406030204" charset="0"/>
                            <a:ea typeface="宋体" panose="02010600030101010101" pitchFamily="2" charset="-122"/>
                            <a:cs typeface="Cambria Math" panose="02040503050406030204" charset="0"/>
                          </a:rPr>
                          <m:t>×</m:t>
                        </m:r>
                        <m:r>
                          <a:rPr lang="en-US" sz="1800" i="1">
                            <a:latin typeface="Cambria Math" panose="02040503050406030204" charset="0"/>
                            <a:ea typeface="宋体" panose="02010600030101010101" pitchFamily="2" charset="-122"/>
                            <a:cs typeface="Cambria Math" panose="02040503050406030204" charset="0"/>
                          </a:rPr>
                          <m:t>𝐷</m:t>
                        </m:r>
                      </m:sup>
                    </m:sSup>
                  </m:oMath>
                </a14:m>
                <a:r>
                  <a:rPr lang="zh-CN" altLang="en-US" sz="1800">
                    <a:latin typeface="Cambria Math" panose="02040503050406030204" charset="0"/>
                    <a:ea typeface="宋体" panose="02010600030101010101" pitchFamily="2" charset="-122"/>
                    <a:cs typeface="Cambria Math" panose="02040503050406030204" charset="0"/>
                  </a:rPr>
                  <a:t>进行词嵌入</a:t>
                </a:r>
                <a:endParaRPr lang="zh-CN" altLang="en-US" sz="1800">
                  <a:latin typeface="Cambria Math" panose="02040503050406030204" charset="0"/>
                  <a:ea typeface="宋体" panose="02010600030101010101" pitchFamily="2" charset="-122"/>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custDataLst>
                  <p:tags r:id="rId6"/>
                </p:custDataLst>
              </p:nvPr>
            </p:nvSpPr>
            <p:spPr>
              <a:xfrm>
                <a:off x="1012825" y="2896235"/>
                <a:ext cx="10066655" cy="387985"/>
              </a:xfrm>
              <a:prstGeom prst="rect">
                <a:avLst/>
              </a:prstGeom>
              <a:blipFill rotWithShape="1">
                <a:blip r:embed="rId7"/>
                <a:stretch>
                  <a:fillRect/>
                </a:stretch>
              </a:blipFill>
              <a:ln w="9525">
                <a:noFill/>
              </a:ln>
            </p:spPr>
            <p:txBody>
              <a:bodyPr/>
              <a:lstStyle/>
              <a:p>
                <a:r>
                  <a:rPr lang="zh-CN" altLang="en-US">
                    <a:noFill/>
                  </a:rPr>
                  <a:t> </a:t>
                </a:r>
              </a:p>
            </p:txBody>
          </p:sp>
        </mc:Fallback>
      </mc:AlternateContent>
      <p:pic>
        <p:nvPicPr>
          <p:cNvPr id="8" name="图片 7"/>
          <p:cNvPicPr>
            <a:picLocks noChangeAspect="1"/>
          </p:cNvPicPr>
          <p:nvPr>
            <p:custDataLst>
              <p:tags r:id="rId8"/>
            </p:custDataLst>
          </p:nvPr>
        </p:nvPicPr>
        <p:blipFill>
          <a:blip r:embed="rId9"/>
          <a:stretch>
            <a:fillRect/>
          </a:stretch>
        </p:blipFill>
        <p:spPr>
          <a:xfrm>
            <a:off x="4325620" y="3385820"/>
            <a:ext cx="2630170" cy="1315085"/>
          </a:xfrm>
          <a:prstGeom prst="rect">
            <a:avLst/>
          </a:prstGeom>
        </p:spPr>
      </p:pic>
      <mc:AlternateContent xmlns:mc="http://schemas.openxmlformats.org/markup-compatibility/2006">
        <mc:Choice xmlns:a14="http://schemas.microsoft.com/office/drawing/2010/main" Requires="a14">
          <p:sp>
            <p:nvSpPr>
              <p:cNvPr id="12" name="文本框 11"/>
              <p:cNvSpPr txBox="1"/>
              <p:nvPr>
                <p:custDataLst>
                  <p:tags r:id="rId10"/>
                </p:custDataLst>
              </p:nvPr>
            </p:nvSpPr>
            <p:spPr>
              <a:xfrm>
                <a:off x="1547495" y="4802505"/>
                <a:ext cx="10066655" cy="351155"/>
              </a:xfrm>
              <a:prstGeom prst="rect">
                <a:avLst/>
              </a:prstGeom>
              <a:noFill/>
              <a:ln w="9525">
                <a:noFill/>
              </a:ln>
            </p:spPr>
            <p:txBody>
              <a:bodyPr wrap="square">
                <a:spAutoFit/>
              </a:bodyPr>
              <a:p>
                <a:pPr marL="0" indent="0">
                  <a:buFont typeface="Arial" panose="020B0604020202020204" pitchFamily="34" charset="0"/>
                  <a:buNone/>
                </a:pPr>
                <a:r>
                  <a:rPr lang="zh-CN" sz="1600" b="0">
                    <a:latin typeface="Times New Roman" panose="02020603050405020304" charset="0"/>
                    <a:ea typeface="宋体" panose="02010600030101010101" pitchFamily="2" charset="-122"/>
                  </a:rPr>
                  <a:t>其中</a:t>
                </a:r>
                <a14:m>
                  <m:oMath xmlns:m="http://schemas.openxmlformats.org/officeDocument/2006/math">
                    <m:sSub>
                      <m:sSubPr>
                        <m:ctrlPr>
                          <a:rPr lang="en-US" altLang="zh-CN" sz="1600" b="0" i="1">
                            <a:latin typeface="Cambria Math" panose="02040503050406030204" charset="0"/>
                            <a:ea typeface="宋体" panose="02010600030101010101" pitchFamily="2" charset="-122"/>
                            <a:cs typeface="Cambria Math" panose="02040503050406030204" charset="0"/>
                          </a:rPr>
                        </m:ctrlPr>
                      </m:sSubPr>
                      <m:e>
                        <m:r>
                          <a:rPr lang="en-US" altLang="zh-CN" sz="1600" b="0" i="1">
                            <a:latin typeface="Cambria Math" panose="02040503050406030204" charset="0"/>
                            <a:ea typeface="宋体" panose="02010600030101010101" pitchFamily="2" charset="-122"/>
                            <a:cs typeface="Cambria Math" panose="02040503050406030204" charset="0"/>
                          </a:rPr>
                          <m:t>𝐾</m:t>
                        </m:r>
                      </m:e>
                      <m:sub>
                        <m:r>
                          <a:rPr lang="en-US" altLang="zh-CN" sz="1600" b="0" i="1">
                            <a:latin typeface="Cambria Math" panose="02040503050406030204" charset="0"/>
                            <a:ea typeface="宋体" panose="02010600030101010101" pitchFamily="2" charset="-122"/>
                            <a:cs typeface="Cambria Math" panose="02040503050406030204" charset="0"/>
                          </a:rPr>
                          <m:t>𝑥</m:t>
                        </m:r>
                      </m:sub>
                    </m:sSub>
                    <m:r>
                      <a:rPr lang="en-US" altLang="zh-CN" sz="1600" i="1">
                        <a:latin typeface="Cambria Math" panose="02040503050406030204" charset="0"/>
                        <a:ea typeface="宋体" panose="02010600030101010101" pitchFamily="2" charset="-122"/>
                        <a:cs typeface="Cambria Math" panose="02040503050406030204" charset="0"/>
                      </a:rPr>
                      <m:t>，</m:t>
                    </m:r>
                    <m:sSub>
                      <m:sSubPr>
                        <m:ctrlPr>
                          <a:rPr lang="en-US" altLang="zh-CN" sz="1600" b="0" i="1">
                            <a:latin typeface="Cambria Math" panose="02040503050406030204" charset="0"/>
                            <a:ea typeface="宋体" panose="02010600030101010101" pitchFamily="2" charset="-122"/>
                            <a:cs typeface="Cambria Math" panose="02040503050406030204" charset="0"/>
                          </a:rPr>
                        </m:ctrlPr>
                      </m:sSubPr>
                      <m:e>
                        <m:r>
                          <a:rPr lang="en-US" altLang="zh-CN" sz="1600" b="0" i="1">
                            <a:latin typeface="Cambria Math" panose="02040503050406030204" charset="0"/>
                            <a:ea typeface="宋体" panose="02010600030101010101" pitchFamily="2" charset="-122"/>
                            <a:cs typeface="Cambria Math" panose="02040503050406030204" charset="0"/>
                          </a:rPr>
                          <m:t>𝑉</m:t>
                        </m:r>
                      </m:e>
                      <m:sub>
                        <m:r>
                          <a:rPr lang="en-US" altLang="zh-CN" sz="1600" b="0" i="1">
                            <a:latin typeface="Cambria Math" panose="02040503050406030204" charset="0"/>
                            <a:ea typeface="宋体" panose="02010600030101010101" pitchFamily="2" charset="-122"/>
                            <a:cs typeface="Cambria Math" panose="02040503050406030204" charset="0"/>
                          </a:rPr>
                          <m:t>𝑥</m:t>
                        </m:r>
                      </m:sub>
                    </m:sSub>
                    <m:r>
                      <a:rPr lang="en-US" altLang="zh-CN" sz="1600" i="1">
                        <a:latin typeface="Cambria Math" panose="02040503050406030204" charset="0"/>
                        <a:ea typeface="宋体" panose="02010600030101010101" pitchFamily="2" charset="-122"/>
                        <a:cs typeface="Cambria Math" panose="02040503050406030204" charset="0"/>
                      </a:rPr>
                      <m:t>∈</m:t>
                    </m:r>
                    <m:sSup>
                      <m:sSupPr>
                        <m:ctrlPr>
                          <a:rPr lang="en-US" altLang="zh-CN" sz="1600" i="1">
                            <a:latin typeface="Cambria Math" panose="02040503050406030204" charset="0"/>
                            <a:ea typeface="宋体" panose="02010600030101010101" pitchFamily="2" charset="-122"/>
                            <a:cs typeface="Cambria Math" panose="02040503050406030204" charset="0"/>
                          </a:rPr>
                        </m:ctrlPr>
                      </m:sSupPr>
                      <m:e>
                        <m:r>
                          <a:rPr lang="en-US" altLang="zh-CN" sz="1600" i="1">
                            <a:latin typeface="Cambria Math" panose="02040503050406030204" charset="0"/>
                            <a:ea typeface="宋体" panose="02010600030101010101" pitchFamily="2" charset="-122"/>
                            <a:cs typeface="Cambria Math" panose="02040503050406030204" charset="0"/>
                          </a:rPr>
                          <m:t>𝑅</m:t>
                        </m:r>
                      </m:e>
                      <m:sup>
                        <m:r>
                          <a:rPr lang="en-US" altLang="zh-CN" sz="1600" i="1">
                            <a:latin typeface="Cambria Math" panose="02040503050406030204" charset="0"/>
                            <a:ea typeface="宋体" panose="02010600030101010101" pitchFamily="2" charset="-122"/>
                            <a:cs typeface="Cambria Math" panose="02040503050406030204" charset="0"/>
                          </a:rPr>
                          <m:t>ℎ𝑤</m:t>
                        </m:r>
                        <m:r>
                          <a:rPr lang="en-US" altLang="zh-CN" sz="1600" i="1">
                            <a:latin typeface="Cambria Math" panose="02040503050406030204" charset="0"/>
                            <a:ea typeface="宋体" panose="02010600030101010101" pitchFamily="2" charset="-122"/>
                            <a:cs typeface="Cambria Math" panose="02040503050406030204" charset="0"/>
                          </a:rPr>
                          <m:t>×</m:t>
                        </m:r>
                        <m:r>
                          <a:rPr lang="en-US" altLang="zh-CN" sz="1600" i="1">
                            <a:latin typeface="Cambria Math" panose="02040503050406030204" charset="0"/>
                            <a:ea typeface="宋体" panose="02010600030101010101" pitchFamily="2" charset="-122"/>
                            <a:cs typeface="Cambria Math" panose="02040503050406030204" charset="0"/>
                          </a:rPr>
                          <m:t>𝐷</m:t>
                        </m:r>
                      </m:sup>
                    </m:sSup>
                  </m:oMath>
                </a14:m>
                <a:r>
                  <a:rPr lang="zh-CN" altLang="en-US" sz="1600">
                    <a:latin typeface="Cambria Math" panose="02040503050406030204" charset="0"/>
                    <a:ea typeface="宋体" panose="02010600030101010101" pitchFamily="2" charset="-122"/>
                    <a:cs typeface="Cambria Math" panose="02040503050406030204" charset="0"/>
                  </a:rPr>
                  <a:t>，</a:t>
                </a:r>
                <a14:m>
                  <m:oMath xmlns:m="http://schemas.openxmlformats.org/officeDocument/2006/math">
                    <m:sSub>
                      <m:sSubPr>
                        <m:ctrlPr>
                          <a:rPr lang="en-US" altLang="zh-CN" sz="1600" i="1">
                            <a:latin typeface="Cambria Math" panose="02040503050406030204" charset="0"/>
                            <a:ea typeface="宋体" panose="02010600030101010101" pitchFamily="2" charset="-122"/>
                            <a:cs typeface="Cambria Math" panose="02040503050406030204" charset="0"/>
                          </a:rPr>
                        </m:ctrlPr>
                      </m:sSubPr>
                      <m:e>
                        <m:r>
                          <a:rPr lang="en-US" altLang="zh-CN" sz="1600" i="1">
                            <a:latin typeface="Cambria Math" panose="02040503050406030204" charset="0"/>
                            <a:ea typeface="宋体" panose="02010600030101010101" pitchFamily="2" charset="-122"/>
                            <a:cs typeface="Cambria Math" panose="02040503050406030204" charset="0"/>
                          </a:rPr>
                          <m:t>𝑇</m:t>
                        </m:r>
                      </m:e>
                      <m:sub>
                        <m:r>
                          <a:rPr lang="en-US" altLang="zh-CN" sz="1600" i="1">
                            <a:latin typeface="Cambria Math" panose="02040503050406030204" charset="0"/>
                            <a:ea typeface="宋体" panose="02010600030101010101" pitchFamily="2" charset="-122"/>
                            <a:cs typeface="Cambria Math" panose="02040503050406030204" charset="0"/>
                          </a:rPr>
                          <m:t>𝑥</m:t>
                        </m:r>
                      </m:sub>
                    </m:sSub>
                    <m:r>
                      <a:rPr lang="en-US" altLang="zh-CN" sz="1600" i="1">
                        <a:latin typeface="Cambria Math" panose="02040503050406030204" charset="0"/>
                        <a:ea typeface="宋体" panose="02010600030101010101" pitchFamily="2" charset="-122"/>
                        <a:cs typeface="Cambria Math" panose="02040503050406030204" charset="0"/>
                      </a:rPr>
                      <m:t>∈</m:t>
                    </m:r>
                    <m:sSup>
                      <m:sSupPr>
                        <m:ctrlPr>
                          <a:rPr lang="en-US" sz="1600" i="1">
                            <a:latin typeface="Cambria Math" panose="02040503050406030204" charset="0"/>
                            <a:ea typeface="宋体" panose="02010600030101010101" pitchFamily="2" charset="-122"/>
                            <a:cs typeface="Cambria Math" panose="02040503050406030204" charset="0"/>
                          </a:rPr>
                        </m:ctrlPr>
                      </m:sSupPr>
                      <m:e>
                        <m:r>
                          <a:rPr lang="en-US" sz="1600" i="1">
                            <a:latin typeface="Cambria Math" panose="02040503050406030204" charset="0"/>
                            <a:ea typeface="宋体" panose="02010600030101010101" pitchFamily="2" charset="-122"/>
                            <a:cs typeface="Cambria Math" panose="02040503050406030204" charset="0"/>
                          </a:rPr>
                          <m:t>𝑅</m:t>
                        </m:r>
                      </m:e>
                      <m:sup>
                        <m:r>
                          <a:rPr lang="en-US" sz="1600" i="1">
                            <a:latin typeface="Cambria Math" panose="02040503050406030204" charset="0"/>
                            <a:ea typeface="宋体" panose="02010600030101010101" pitchFamily="2" charset="-122"/>
                            <a:cs typeface="Cambria Math" panose="02040503050406030204" charset="0"/>
                          </a:rPr>
                          <m:t>𝐾</m:t>
                        </m:r>
                        <m:r>
                          <a:rPr lang="en-US" sz="1600" i="1">
                            <a:latin typeface="Cambria Math" panose="02040503050406030204" charset="0"/>
                            <a:ea typeface="宋体" panose="02010600030101010101" pitchFamily="2" charset="-122"/>
                            <a:cs typeface="Cambria Math" panose="02040503050406030204" charset="0"/>
                          </a:rPr>
                          <m:t>×</m:t>
                        </m:r>
                        <m:r>
                          <a:rPr lang="en-US" sz="1600" i="1">
                            <a:latin typeface="Cambria Math" panose="02040503050406030204" charset="0"/>
                            <a:ea typeface="宋体" panose="02010600030101010101" pitchFamily="2" charset="-122"/>
                            <a:cs typeface="Cambria Math" panose="02040503050406030204" charset="0"/>
                          </a:rPr>
                          <m:t>𝐷</m:t>
                        </m:r>
                      </m:sup>
                    </m:sSup>
                  </m:oMath>
                </a14:m>
                <a:endParaRPr lang="zh-CN" altLang="en-US" sz="1600">
                  <a:latin typeface="Cambria Math" panose="02040503050406030204" charset="0"/>
                  <a:ea typeface="宋体" panose="02010600030101010101" pitchFamily="2" charset="-122"/>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custDataLst>
                  <p:tags r:id="rId11"/>
                </p:custDataLst>
              </p:nvPr>
            </p:nvSpPr>
            <p:spPr>
              <a:xfrm>
                <a:off x="1547495" y="4802505"/>
                <a:ext cx="10066655" cy="351155"/>
              </a:xfrm>
              <a:prstGeom prst="rect">
                <a:avLst/>
              </a:prstGeom>
              <a:blipFill rotWithShape="1">
                <a:blip r:embed="rId12"/>
                <a:stretch>
                  <a:fillRect/>
                </a:stretch>
              </a:blipFill>
              <a:ln w="952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custDataLst>
                  <p:tags r:id="rId13"/>
                </p:custDataLst>
              </p:nvPr>
            </p:nvSpPr>
            <p:spPr>
              <a:xfrm>
                <a:off x="718185" y="5292090"/>
                <a:ext cx="10367010" cy="537210"/>
              </a:xfrm>
              <a:prstGeom prst="rect">
                <a:avLst/>
              </a:prstGeom>
              <a:noFill/>
              <a:ln w="9525">
                <a:noFill/>
              </a:ln>
            </p:spPr>
            <p:txBody>
              <a:bodyPr wrap="square">
                <a:spAutoFit/>
              </a:bodyPr>
              <a:p>
                <a:pPr marL="0" indent="0" latinLnBrk="0">
                  <a:lnSpc>
                    <a:spcPct val="150000"/>
                  </a:lnSpc>
                </a:pPr>
                <a:r>
                  <a:rPr lang="zh-CN" altLang="en-US" sz="1800" b="0">
                    <a:latin typeface="Times New Roman" panose="02020603050405020304" charset="0"/>
                    <a:ea typeface="宋体" panose="02010600030101010101" pitchFamily="2" charset="-122"/>
                  </a:rPr>
                  <a:t>由此可以得到最终的</a:t>
                </a:r>
                <a:r>
                  <a:rPr lang="en-US" altLang="zh-CN" sz="1800" b="0">
                    <a:latin typeface="Times New Roman" panose="02020603050405020304" charset="0"/>
                    <a:ea typeface="宋体" panose="02010600030101010101" pitchFamily="2" charset="-122"/>
                  </a:rPr>
                  <a:t>Token</a:t>
                </a:r>
                <a:r>
                  <a:rPr lang="zh-CN" altLang="en-US" sz="1800" b="0">
                    <a:latin typeface="Times New Roman" panose="02020603050405020304" charset="0"/>
                    <a:ea typeface="宋体" panose="02010600030101010101" pitchFamily="2" charset="-122"/>
                  </a:rPr>
                  <a:t>序列</a:t>
                </a:r>
                <a14:m>
                  <m:oMath xmlns:m="http://schemas.openxmlformats.org/officeDocument/2006/math">
                    <m:r>
                      <a:rPr lang="en-US" altLang="zh-CN" sz="1800" b="0" i="1">
                        <a:latin typeface="Cambria Math" panose="02040503050406030204" charset="0"/>
                        <a:ea typeface="宋体" panose="02010600030101010101" pitchFamily="2" charset="-122"/>
                        <a:cs typeface="Cambria Math" panose="02040503050406030204" charset="0"/>
                      </a:rPr>
                      <m:t>𝑇</m:t>
                    </m:r>
                    <m:r>
                      <a:rPr lang="en-US" altLang="zh-CN" sz="1800" i="1">
                        <a:latin typeface="Cambria Math" panose="02040503050406030204" charset="0"/>
                        <a:ea typeface="宋体" panose="02010600030101010101" pitchFamily="2" charset="-122"/>
                        <a:cs typeface="Cambria Math" panose="02040503050406030204" charset="0"/>
                      </a:rPr>
                      <m:t>∈</m:t>
                    </m:r>
                    <m:sSup>
                      <m:sSupPr>
                        <m:ctrlPr>
                          <a:rPr lang="en-US" altLang="zh-CN" sz="1800" i="1">
                            <a:latin typeface="Cambria Math" panose="02040503050406030204" charset="0"/>
                            <a:ea typeface="宋体" panose="02010600030101010101" pitchFamily="2" charset="-122"/>
                            <a:cs typeface="Cambria Math" panose="02040503050406030204" charset="0"/>
                          </a:rPr>
                        </m:ctrlPr>
                      </m:sSupPr>
                      <m:e>
                        <m:r>
                          <a:rPr lang="en-US" altLang="zh-CN" sz="1800" i="1">
                            <a:latin typeface="Cambria Math" panose="02040503050406030204" charset="0"/>
                            <a:ea typeface="宋体" panose="02010600030101010101" pitchFamily="2" charset="-122"/>
                            <a:cs typeface="Cambria Math" panose="02040503050406030204" charset="0"/>
                          </a:rPr>
                          <m:t>𝑅</m:t>
                        </m:r>
                      </m:e>
                      <m:sup>
                        <m:r>
                          <a:rPr lang="en-US" altLang="zh-CN" sz="1800" i="1">
                            <a:latin typeface="Cambria Math" panose="02040503050406030204" charset="0"/>
                            <a:ea typeface="宋体" panose="02010600030101010101" pitchFamily="2" charset="-122"/>
                            <a:cs typeface="Cambria Math" panose="02040503050406030204" charset="0"/>
                          </a:rPr>
                          <m:t>𝐻</m:t>
                        </m:r>
                        <m:r>
                          <a:rPr lang="en-US" altLang="zh-CN" sz="1800" i="1">
                            <a:latin typeface="Cambria Math" panose="02040503050406030204" charset="0"/>
                            <a:ea typeface="宋体" panose="02010600030101010101" pitchFamily="2" charset="-122"/>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𝑊</m:t>
                        </m:r>
                        <m:r>
                          <a:rPr lang="en-US" altLang="zh-CN" sz="1800" i="1">
                            <a:latin typeface="Cambria Math" panose="02040503050406030204" charset="0"/>
                            <a:ea typeface="宋体" panose="02010600030101010101" pitchFamily="2" charset="-122"/>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𝐾</m:t>
                        </m:r>
                        <m:r>
                          <a:rPr lang="en-US" altLang="zh-CN" sz="1800" i="1">
                            <a:latin typeface="Cambria Math" panose="02040503050406030204" charset="0"/>
                            <a:ea typeface="宋体" panose="02010600030101010101" pitchFamily="2" charset="-122"/>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𝐷</m:t>
                        </m:r>
                      </m:sup>
                    </m:sSup>
                  </m:oMath>
                </a14:m>
                <a:endParaRPr lang="zh-CN" altLang="en-US" sz="1800" b="0">
                  <a:latin typeface="Times New Roman" panose="02020603050405020304" charset="0"/>
                  <a:ea typeface="宋体" panose="02010600030101010101" pitchFamily="2" charset="-122"/>
                </a:endParaRPr>
              </a:p>
            </p:txBody>
          </p:sp>
        </mc:Choice>
        <mc:Fallback>
          <p:sp>
            <p:nvSpPr>
              <p:cNvPr id="16" name="文本框 15"/>
              <p:cNvSpPr txBox="1">
                <a:spLocks noRot="1" noChangeAspect="1" noMove="1" noResize="1" noEditPoints="1" noAdjustHandles="1" noChangeArrowheads="1" noChangeShapeType="1" noTextEdit="1"/>
              </p:cNvSpPr>
              <p:nvPr>
                <p:custDataLst>
                  <p:tags r:id="rId14"/>
                </p:custDataLst>
              </p:nvPr>
            </p:nvSpPr>
            <p:spPr>
              <a:xfrm>
                <a:off x="718185" y="5292090"/>
                <a:ext cx="10367010" cy="537210"/>
              </a:xfrm>
              <a:prstGeom prst="rect">
                <a:avLst/>
              </a:prstGeom>
              <a:blipFill rotWithShape="1">
                <a:blip r:embed="rId15"/>
                <a:stretch>
                  <a:fillRect/>
                </a:stretch>
              </a:blipFill>
              <a:ln w="9525">
                <a:noFill/>
              </a:ln>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a:sym typeface="+mn-ea"/>
              </a:rPr>
              <a:t>注意力编码</a:t>
            </a:r>
            <a:endParaRPr>
              <a:sym typeface="+mn-ea"/>
            </a:endParaRPr>
          </a:p>
        </p:txBody>
      </p:sp>
      <mc:AlternateContent xmlns:mc="http://schemas.openxmlformats.org/markup-compatibility/2006">
        <mc:Choice xmlns:a14="http://schemas.microsoft.com/office/drawing/2010/main" Requires="a14">
          <p:sp>
            <p:nvSpPr>
              <p:cNvPr id="2" name="文本框 1"/>
              <p:cNvSpPr txBox="1"/>
              <p:nvPr/>
            </p:nvSpPr>
            <p:spPr>
              <a:xfrm>
                <a:off x="731520" y="744855"/>
                <a:ext cx="6096000" cy="481965"/>
              </a:xfrm>
              <a:prstGeom prst="rect">
                <a:avLst/>
              </a:prstGeom>
              <a:noFill/>
            </p:spPr>
            <p:txBody>
              <a:bodyPr wrap="square" rtlCol="0" anchor="t">
                <a:spAutoFit/>
              </a:bodyPr>
              <a:p>
                <a:pPr marL="0" indent="0" latinLnBrk="0">
                  <a:lnSpc>
                    <a:spcPct val="150000"/>
                  </a:lnSpc>
                </a:pPr>
                <a:r>
                  <a:rPr lang="en-US" altLang="zh-CN" sz="1600">
                    <a:solidFill>
                      <a:srgbClr val="FF0000"/>
                    </a:solidFill>
                    <a:latin typeface="Times New Roman" panose="02020603050405020304" charset="0"/>
                    <a:ea typeface="宋体" panose="02010600030101010101" pitchFamily="2" charset="-122"/>
                    <a:sym typeface="+mn-ea"/>
                  </a:rPr>
                  <a:t>Token</a:t>
                </a:r>
                <a:r>
                  <a:rPr lang="zh-CN" altLang="en-US" sz="1600">
                    <a:solidFill>
                      <a:srgbClr val="FF0000"/>
                    </a:solidFill>
                    <a:latin typeface="Times New Roman" panose="02020603050405020304" charset="0"/>
                    <a:ea typeface="宋体" panose="02010600030101010101" pitchFamily="2" charset="-122"/>
                    <a:sym typeface="+mn-ea"/>
                  </a:rPr>
                  <a:t>序列</a:t>
                </a:r>
                <a14:m>
                  <m:oMath xmlns:m="http://schemas.openxmlformats.org/officeDocument/2006/math">
                    <m:r>
                      <a:rPr lang="en-US" altLang="zh-CN" sz="1600" b="0" i="1">
                        <a:solidFill>
                          <a:srgbClr val="FF0000"/>
                        </a:solidFill>
                        <a:latin typeface="Cambria Math" panose="02040503050406030204" charset="0"/>
                        <a:ea typeface="宋体" panose="02010600030101010101" pitchFamily="2" charset="-122"/>
                        <a:cs typeface="Cambria Math" panose="02040503050406030204" charset="0"/>
                      </a:rPr>
                      <m:t>𝑇</m:t>
                    </m:r>
                    <m:r>
                      <a:rPr lang="en-US" altLang="zh-CN" sz="1600" i="1">
                        <a:solidFill>
                          <a:srgbClr val="FF0000"/>
                        </a:solidFill>
                        <a:latin typeface="Cambria Math" panose="02040503050406030204" charset="0"/>
                        <a:ea typeface="MS Mincho" panose="02020609040205080304" charset="-128"/>
                        <a:cs typeface="Cambria Math" panose="02040503050406030204" charset="0"/>
                      </a:rPr>
                      <m:t>∈</m:t>
                    </m:r>
                    <m:sSup>
                      <m:sSupPr>
                        <m:ctrlP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ctrlPr>
                      </m:sSupPr>
                      <m:e>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𝑅</m:t>
                        </m:r>
                      </m:e>
                      <m:sup>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𝐻</m:t>
                        </m:r>
                        <m:r>
                          <a:rPr lang="en-US" altLang="zh-CN" sz="1600" i="1">
                            <a:solidFill>
                              <a:srgbClr val="FF0000"/>
                            </a:solidFill>
                            <a:latin typeface="Cambria Math" panose="02040503050406030204" charset="0"/>
                            <a:ea typeface="MS Mincho" panose="02020609040205080304" charset="-128"/>
                            <a:cs typeface="Cambria Math" panose="02040503050406030204" charset="0"/>
                          </a:rPr>
                          <m:t>×</m:t>
                        </m:r>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𝑊</m:t>
                        </m:r>
                        <m:r>
                          <a:rPr lang="en-US" altLang="zh-CN" sz="1600" i="1">
                            <a:solidFill>
                              <a:srgbClr val="FF0000"/>
                            </a:solidFill>
                            <a:latin typeface="Cambria Math" panose="02040503050406030204" charset="0"/>
                            <a:ea typeface="MS Mincho" panose="02020609040205080304" charset="-128"/>
                            <a:cs typeface="Cambria Math" panose="02040503050406030204" charset="0"/>
                          </a:rPr>
                          <m:t>×</m:t>
                        </m:r>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𝐾</m:t>
                        </m:r>
                        <m:r>
                          <a:rPr lang="en-US" altLang="zh-CN" sz="1600" i="1">
                            <a:solidFill>
                              <a:srgbClr val="FF0000"/>
                            </a:solidFill>
                            <a:latin typeface="Cambria Math" panose="02040503050406030204" charset="0"/>
                            <a:ea typeface="MS Mincho" panose="02020609040205080304" charset="-128"/>
                            <a:cs typeface="Cambria Math" panose="02040503050406030204" charset="0"/>
                          </a:rPr>
                          <m:t>×</m:t>
                        </m:r>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𝐷</m:t>
                        </m:r>
                      </m:sup>
                    </m:sSup>
                  </m:oMath>
                </a14:m>
                <a:endParaRPr lang="en-US" altLang="zh-CN" sz="1600" i="1">
                  <a:solidFill>
                    <a:srgbClr val="FF0000"/>
                  </a:solidFill>
                  <a:latin typeface="Cambria Math" panose="02040503050406030204" charset="0"/>
                  <a:ea typeface="宋体" panose="02010600030101010101" pitchFamily="2"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731520" y="744855"/>
                <a:ext cx="6096000" cy="48196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731520" y="1195705"/>
                <a:ext cx="10928350" cy="1139190"/>
              </a:xfrm>
              <a:prstGeom prst="rect">
                <a:avLst/>
              </a:prstGeom>
              <a:noFill/>
              <a:ln w="9525">
                <a:noFill/>
              </a:ln>
            </p:spPr>
            <p:txBody>
              <a:bodyPr wrap="square">
                <a:noAutofit/>
              </a:bodyPr>
              <a:p>
                <a:pPr marL="0" indent="457200" latinLnBrk="0">
                  <a:lnSpc>
                    <a:spcPct val="150000"/>
                  </a:lnSpc>
                  <a:extLst>
                    <a:ext uri="{35155182-B16C-46BC-9424-99874614C6A1}">
                      <wpsdc:indentchars xmlns:wpsdc="http://www.wps.cn/officeDocument/2017/drawingmlCustomData" val="200" checksum="59296752"/>
                    </a:ext>
                  </a:extLst>
                </a:pPr>
                <a:r>
                  <a:rPr lang="zh-CN" sz="1800" b="0">
                    <a:ea typeface="宋体" panose="02010600030101010101" pitchFamily="2" charset="-122"/>
                  </a:rPr>
                  <a:t>直接利用该</a:t>
                </a:r>
                <a:r>
                  <a:rPr lang="en-US" sz="1800" b="0">
                    <a:latin typeface="Times New Roman" panose="02020603050405020304" charset="0"/>
                    <a:ea typeface="宋体" panose="02010600030101010101" pitchFamily="2" charset="-122"/>
                  </a:rPr>
                  <a:t>Token</a:t>
                </a:r>
                <a:r>
                  <a:rPr lang="zh-CN" sz="1800" b="0">
                    <a:ea typeface="宋体" panose="02010600030101010101" pitchFamily="2" charset="-122"/>
                  </a:rPr>
                  <a:t>序列直接进行自注意力编码是一种可行的方案，但是</a:t>
                </a:r>
                <a14:m>
                  <m:oMath xmlns:m="http://schemas.openxmlformats.org/officeDocument/2006/math">
                    <m:r>
                      <a:rPr lang="en-US" altLang="zh-CN" sz="1800" i="1">
                        <a:latin typeface="Cambria Math" panose="02040503050406030204" charset="0"/>
                        <a:ea typeface="宋体" panose="02010600030101010101" pitchFamily="2" charset="-122"/>
                        <a:cs typeface="Cambria Math" panose="02040503050406030204" charset="0"/>
                      </a:rPr>
                      <m:t>𝐻</m:t>
                    </m:r>
                    <m:r>
                      <a:rPr lang="en-US" altLang="zh-CN" sz="1800" i="1">
                        <a:latin typeface="Cambria Math" panose="02040503050406030204" charset="0"/>
                        <a:ea typeface="MS Mincho" panose="02020609040205080304" charset="-128"/>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𝑊</m:t>
                    </m:r>
                    <m:r>
                      <a:rPr lang="en-US" altLang="zh-CN" sz="1800" i="1">
                        <a:latin typeface="Cambria Math" panose="02040503050406030204" charset="0"/>
                        <a:ea typeface="MS Mincho" panose="02020609040205080304" charset="-128"/>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𝐾</m:t>
                    </m:r>
                    <m:r>
                      <a:rPr lang="en-US" altLang="zh-CN" sz="1800" i="1">
                        <a:latin typeface="Cambria Math" panose="02040503050406030204" charset="0"/>
                        <a:ea typeface="MS Mincho" panose="02020609040205080304" charset="-128"/>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𝐷</m:t>
                    </m:r>
                  </m:oMath>
                </a14:m>
                <a:r>
                  <a:rPr lang="zh-CN" altLang="en-US" sz="1800">
                    <a:latin typeface="Cambria Math" panose="02040503050406030204" charset="0"/>
                    <a:ea typeface="宋体" panose="02010600030101010101" pitchFamily="2" charset="-122"/>
                    <a:cs typeface="Cambria Math" panose="02040503050406030204" charset="0"/>
                  </a:rPr>
                  <a:t>的序列</a:t>
                </a:r>
                <a:r>
                  <a:rPr lang="zh-CN" sz="1800">
                    <a:ea typeface="宋体" panose="02010600030101010101" pitchFamily="2" charset="-122"/>
                    <a:sym typeface="+mn-ea"/>
                  </a:rPr>
                  <a:t>意味着十分庞大的计算量，因此</a:t>
                </a:r>
                <a:r>
                  <a:rPr lang="en-US" sz="1800">
                    <a:latin typeface="Times New Roman" panose="02020603050405020304" charset="0"/>
                    <a:ea typeface="宋体" panose="02010600030101010101" pitchFamily="2" charset="-122"/>
                    <a:sym typeface="+mn-ea"/>
                  </a:rPr>
                  <a:t>FlowFormer</a:t>
                </a:r>
                <a:r>
                  <a:rPr lang="zh-CN" sz="1800">
                    <a:ea typeface="宋体" panose="02010600030101010101" pitchFamily="2" charset="-122"/>
                    <a:sym typeface="+mn-ea"/>
                  </a:rPr>
                  <a:t>提出使用组交替的</a:t>
                </a:r>
                <a:r>
                  <a:rPr lang="en-US" sz="1800">
                    <a:latin typeface="Times New Roman" panose="02020603050405020304" charset="0"/>
                    <a:ea typeface="宋体" panose="02010600030101010101" pitchFamily="2" charset="-122"/>
                    <a:sym typeface="+mn-ea"/>
                  </a:rPr>
                  <a:t>Transformer</a:t>
                </a:r>
                <a:r>
                  <a:rPr lang="zh-CN" sz="1800">
                    <a:ea typeface="宋体" panose="02010600030101010101" pitchFamily="2" charset="-122"/>
                    <a:sym typeface="+mn-ea"/>
                  </a:rPr>
                  <a:t>层（</a:t>
                </a:r>
                <a:r>
                  <a:rPr lang="en-US" sz="1800">
                    <a:latin typeface="Times New Roman" panose="02020603050405020304" charset="0"/>
                    <a:ea typeface="宋体" panose="02010600030101010101" pitchFamily="2" charset="-122"/>
                    <a:sym typeface="+mn-ea"/>
                  </a:rPr>
                  <a:t>alternate-group transformer layer, AGT</a:t>
                </a:r>
                <a:r>
                  <a:rPr lang="zh-CN" sz="1800">
                    <a:ea typeface="宋体" panose="02010600030101010101" pitchFamily="2" charset="-122"/>
                    <a:sym typeface="+mn-ea"/>
                  </a:rPr>
                  <a:t>）进行</a:t>
                </a:r>
                <a:r>
                  <a:rPr lang="en-US" sz="1800">
                    <a:latin typeface="Times New Roman" panose="02020603050405020304" charset="0"/>
                    <a:ea typeface="宋体" panose="02010600030101010101" pitchFamily="2" charset="-122"/>
                    <a:sym typeface="+mn-ea"/>
                  </a:rPr>
                  <a:t>Token</a:t>
                </a:r>
                <a:r>
                  <a:rPr lang="zh-CN" sz="1800">
                    <a:ea typeface="宋体" panose="02010600030101010101" pitchFamily="2" charset="-122"/>
                    <a:sym typeface="+mn-ea"/>
                  </a:rPr>
                  <a:t>编码</a:t>
                </a:r>
                <a:endParaRPr lang="zh-CN" altLang="en-US" sz="1800" b="0">
                  <a:ea typeface="宋体" panose="02010600030101010101" pitchFamily="2" charset="-122"/>
                </a:endParaRPr>
              </a:p>
              <a:p>
                <a:pPr marL="0" indent="457200" latinLnBrk="0">
                  <a:lnSpc>
                    <a:spcPct val="150000"/>
                  </a:lnSpc>
                  <a:extLst>
                    <a:ext uri="{35155182-B16C-46BC-9424-99874614C6A1}">
                      <wpsdc:indentchars xmlns:wpsdc="http://www.wps.cn/officeDocument/2017/drawingmlCustomData" val="200" checksum="59296752"/>
                    </a:ext>
                  </a:extLst>
                </a:pPr>
                <a:endParaRPr lang="zh-CN" altLang="en-US" sz="1800" b="0">
                  <a:ea typeface="宋体" panose="02010600030101010101" pitchFamily="2"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731520" y="1195705"/>
                <a:ext cx="10928350" cy="1139190"/>
              </a:xfrm>
              <a:prstGeom prst="rect">
                <a:avLst/>
              </a:prstGeom>
              <a:blipFill rotWithShape="1">
                <a:blip r:embed="rId2"/>
                <a:stretch>
                  <a:fillRect b="-48495"/>
                </a:stretch>
              </a:blipFill>
              <a:ln w="9525">
                <a:noFill/>
              </a:ln>
            </p:spPr>
            <p:txBody>
              <a:bodyPr/>
              <a:lstStyle/>
              <a:p>
                <a:r>
                  <a:rPr lang="zh-CN" altLang="en-US">
                    <a:noFill/>
                  </a:rPr>
                  <a:t> </a:t>
                </a:r>
              </a:p>
            </p:txBody>
          </p:sp>
        </mc:Fallback>
      </mc:AlternateContent>
      <p:pic>
        <p:nvPicPr>
          <p:cNvPr id="11" name="图片 2"/>
          <p:cNvPicPr>
            <a:picLocks noChangeAspect="1"/>
          </p:cNvPicPr>
          <p:nvPr>
            <p:custDataLst>
              <p:tags r:id="rId3"/>
            </p:custDataLst>
          </p:nvPr>
        </p:nvPicPr>
        <p:blipFill>
          <a:blip r:embed="rId4"/>
          <a:stretch>
            <a:fillRect/>
          </a:stretch>
        </p:blipFill>
        <p:spPr>
          <a:xfrm>
            <a:off x="2698750" y="2479675"/>
            <a:ext cx="6994525" cy="1638300"/>
          </a:xfrm>
          <a:prstGeom prst="rect">
            <a:avLst/>
          </a:prstGeom>
          <a:noFill/>
          <a:ln>
            <a:noFill/>
          </a:ln>
        </p:spPr>
      </p:pic>
      <mc:AlternateContent xmlns:mc="http://schemas.openxmlformats.org/markup-compatibility/2006">
        <mc:Choice xmlns:a14="http://schemas.microsoft.com/office/drawing/2010/main" Requires="a14">
          <p:sp>
            <p:nvSpPr>
              <p:cNvPr id="13" name="文本框 12"/>
              <p:cNvSpPr txBox="1"/>
              <p:nvPr/>
            </p:nvSpPr>
            <p:spPr>
              <a:xfrm>
                <a:off x="949325" y="4311650"/>
                <a:ext cx="5966460" cy="539750"/>
              </a:xfrm>
              <a:prstGeom prst="rect">
                <a:avLst/>
              </a:prstGeom>
              <a:noFill/>
              <a:ln w="9525">
                <a:noFill/>
              </a:ln>
            </p:spPr>
            <p:txBody>
              <a:bodyPr wrap="square">
                <a:noAutofit/>
              </a:bodyPr>
              <a:p>
                <a:pPr marL="285750" indent="-285750">
                  <a:buFont typeface="Arial" panose="020B0604020202020204" pitchFamily="34" charset="0"/>
                  <a:buChar char="•"/>
                </a:pPr>
                <a:r>
                  <a:rPr lang="zh-CN" sz="1800" b="0">
                    <a:ea typeface="宋体" panose="02010600030101010101" pitchFamily="2" charset="-122"/>
                  </a:rPr>
                  <a:t>首先在每个</a:t>
                </a:r>
                <a14:m>
                  <m:oMath xmlns:m="http://schemas.openxmlformats.org/officeDocument/2006/math">
                    <m:sSub>
                      <m:sSubPr>
                        <m:ctrlPr>
                          <a:rPr lang="en-US" altLang="zh-CN" sz="1800" i="1">
                            <a:latin typeface="Cambria Math" panose="02040503050406030204" charset="0"/>
                            <a:ea typeface="宋体" panose="02010600030101010101" pitchFamily="2" charset="-122"/>
                            <a:cs typeface="Cambria Math" panose="02040503050406030204" charset="0"/>
                          </a:rPr>
                        </m:ctrlPr>
                      </m:sSubPr>
                      <m:e>
                        <m:r>
                          <a:rPr lang="en-US" altLang="zh-CN" sz="1800" i="1">
                            <a:latin typeface="Cambria Math" panose="02040503050406030204" charset="0"/>
                            <a:ea typeface="宋体" panose="02010600030101010101" pitchFamily="2" charset="-122"/>
                            <a:cs typeface="Cambria Math" panose="02040503050406030204" charset="0"/>
                          </a:rPr>
                          <m:t>𝑇</m:t>
                        </m:r>
                      </m:e>
                      <m:sub>
                        <m:r>
                          <a:rPr lang="en-US" altLang="zh-CN" sz="1800" i="1">
                            <a:latin typeface="Cambria Math" panose="02040503050406030204" charset="0"/>
                            <a:ea typeface="宋体" panose="02010600030101010101" pitchFamily="2" charset="-122"/>
                            <a:cs typeface="Cambria Math" panose="02040503050406030204" charset="0"/>
                          </a:rPr>
                          <m:t>𝑥</m:t>
                        </m:r>
                      </m:sub>
                    </m:sSub>
                    <m:r>
                      <a:rPr lang="en-US" altLang="zh-CN" sz="1800" i="1">
                        <a:latin typeface="Cambria Math" panose="02040503050406030204" charset="0"/>
                        <a:ea typeface="宋体" panose="02010600030101010101" pitchFamily="2" charset="-122"/>
                        <a:cs typeface="Cambria Math" panose="02040503050406030204" charset="0"/>
                      </a:rPr>
                      <m:t>∈</m:t>
                    </m:r>
                    <m:sSup>
                      <m:sSupPr>
                        <m:ctrlPr>
                          <a:rPr lang="en-US" sz="1800" i="1">
                            <a:latin typeface="Cambria Math" panose="02040503050406030204" charset="0"/>
                            <a:ea typeface="宋体" panose="02010600030101010101" pitchFamily="2" charset="-122"/>
                            <a:cs typeface="Cambria Math" panose="02040503050406030204" charset="0"/>
                          </a:rPr>
                        </m:ctrlPr>
                      </m:sSupPr>
                      <m:e>
                        <m:r>
                          <a:rPr lang="en-US" sz="1800" i="1">
                            <a:latin typeface="Cambria Math" panose="02040503050406030204" charset="0"/>
                            <a:ea typeface="宋体" panose="02010600030101010101" pitchFamily="2" charset="-122"/>
                            <a:cs typeface="Cambria Math" panose="02040503050406030204" charset="0"/>
                          </a:rPr>
                          <m:t>𝑅</m:t>
                        </m:r>
                      </m:e>
                      <m:sup>
                        <m:r>
                          <a:rPr lang="en-US" sz="1800" i="1">
                            <a:latin typeface="Cambria Math" panose="02040503050406030204" charset="0"/>
                            <a:ea typeface="宋体" panose="02010600030101010101" pitchFamily="2" charset="-122"/>
                            <a:cs typeface="Cambria Math" panose="02040503050406030204" charset="0"/>
                          </a:rPr>
                          <m:t>𝐾</m:t>
                        </m:r>
                        <m:r>
                          <a:rPr lang="en-US" sz="1800" i="1">
                            <a:latin typeface="Cambria Math" panose="02040503050406030204" charset="0"/>
                            <a:ea typeface="宋体" panose="02010600030101010101" pitchFamily="2" charset="-122"/>
                            <a:cs typeface="Cambria Math" panose="02040503050406030204" charset="0"/>
                          </a:rPr>
                          <m:t>×</m:t>
                        </m:r>
                        <m:r>
                          <a:rPr lang="en-US" sz="1800" i="1">
                            <a:latin typeface="Cambria Math" panose="02040503050406030204" charset="0"/>
                            <a:ea typeface="宋体" panose="02010600030101010101" pitchFamily="2" charset="-122"/>
                            <a:cs typeface="Cambria Math" panose="02040503050406030204" charset="0"/>
                          </a:rPr>
                          <m:t>𝐷</m:t>
                        </m:r>
                      </m:sup>
                    </m:sSup>
                  </m:oMath>
                </a14:m>
                <a:r>
                  <a:rPr lang="zh-CN" sz="1800">
                    <a:ea typeface="宋体" panose="02010600030101010101" pitchFamily="2" charset="-122"/>
                    <a:sym typeface="+mn-ea"/>
                  </a:rPr>
                  <a:t>的像素组内执行自注意力计算：</a:t>
                </a:r>
                <a:endParaRPr lang="zh-CN" altLang="en-US" sz="1800" b="0">
                  <a:ea typeface="宋体" panose="02010600030101010101" pitchFamily="2"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949325" y="4311650"/>
                <a:ext cx="5966460" cy="539750"/>
              </a:xfrm>
              <a:prstGeom prst="rect">
                <a:avLst/>
              </a:prstGeom>
              <a:blipFill rotWithShape="1">
                <a:blip r:embed="rId5"/>
                <a:stretch>
                  <a:fillRect/>
                </a:stretch>
              </a:blipFill>
              <a:ln w="9525">
                <a:noFill/>
              </a:ln>
            </p:spPr>
            <p:txBody>
              <a:bodyPr/>
              <a:lstStyle/>
              <a:p>
                <a:r>
                  <a:rPr lang="zh-CN" altLang="en-US">
                    <a:noFill/>
                  </a:rPr>
                  <a:t> </a:t>
                </a:r>
              </a:p>
            </p:txBody>
          </p:sp>
        </mc:Fallback>
      </mc:AlternateContent>
      <p:pic>
        <p:nvPicPr>
          <p:cNvPr id="15" name="图片 14"/>
          <p:cNvPicPr>
            <a:picLocks noChangeAspect="1"/>
          </p:cNvPicPr>
          <p:nvPr>
            <p:custDataLst>
              <p:tags r:id="rId6"/>
            </p:custDataLst>
          </p:nvPr>
        </p:nvPicPr>
        <p:blipFill>
          <a:blip r:embed="rId7"/>
          <a:stretch>
            <a:fillRect/>
          </a:stretch>
        </p:blipFill>
        <p:spPr>
          <a:xfrm>
            <a:off x="4392295" y="4698365"/>
            <a:ext cx="3607435" cy="408305"/>
          </a:xfrm>
          <a:prstGeom prst="rect">
            <a:avLst/>
          </a:prstGeom>
        </p:spPr>
      </p:pic>
      <mc:AlternateContent xmlns:mc="http://schemas.openxmlformats.org/markup-compatibility/2006">
        <mc:Choice xmlns:a14="http://schemas.microsoft.com/office/drawing/2010/main" Requires="a14">
          <p:sp>
            <p:nvSpPr>
              <p:cNvPr id="17" name="文本框 16"/>
              <p:cNvSpPr txBox="1"/>
              <p:nvPr>
                <p:custDataLst>
                  <p:tags r:id="rId8"/>
                </p:custDataLst>
              </p:nvPr>
            </p:nvSpPr>
            <p:spPr>
              <a:xfrm>
                <a:off x="949325" y="5250180"/>
                <a:ext cx="9424035" cy="450850"/>
              </a:xfrm>
              <a:prstGeom prst="rect">
                <a:avLst/>
              </a:prstGeom>
              <a:noFill/>
              <a:ln w="9525">
                <a:noFill/>
              </a:ln>
            </p:spPr>
            <p:txBody>
              <a:bodyPr wrap="square">
                <a:noAutofit/>
              </a:bodyPr>
              <a:p>
                <a:pPr marL="285750" indent="-285750">
                  <a:buFont typeface="Arial" panose="020B0604020202020204" pitchFamily="34" charset="0"/>
                  <a:buChar char="•"/>
                </a:pPr>
                <a:r>
                  <a:rPr sz="1800" b="0">
                    <a:ea typeface="宋体" panose="02010600030101010101" pitchFamily="2" charset="-122"/>
                  </a:rPr>
                  <a:t>然后将整个</a:t>
                </a:r>
                <a14:m>
                  <m:oMath xmlns:m="http://schemas.openxmlformats.org/officeDocument/2006/math">
                    <m:r>
                      <a:rPr lang="en-US" altLang="zh-CN" sz="1800" b="0" i="1">
                        <a:latin typeface="Cambria Math" panose="02040503050406030204" charset="0"/>
                        <a:ea typeface="宋体" panose="02010600030101010101" pitchFamily="2" charset="-122"/>
                        <a:cs typeface="Cambria Math" panose="02040503050406030204" charset="0"/>
                      </a:rPr>
                      <m:t>𝑇</m:t>
                    </m:r>
                    <m:r>
                      <a:rPr lang="en-US" altLang="zh-CN" sz="1800" i="1">
                        <a:latin typeface="Cambria Math" panose="02040503050406030204" charset="0"/>
                        <a:ea typeface="宋体" panose="02010600030101010101" pitchFamily="2" charset="-122"/>
                        <a:cs typeface="Cambria Math" panose="02040503050406030204" charset="0"/>
                      </a:rPr>
                      <m:t>∈</m:t>
                    </m:r>
                    <m:sSup>
                      <m:sSupPr>
                        <m:ctrlPr>
                          <a:rPr lang="en-US" altLang="zh-CN" sz="1800" i="1">
                            <a:latin typeface="Cambria Math" panose="02040503050406030204" charset="0"/>
                            <a:ea typeface="宋体" panose="02010600030101010101" pitchFamily="2" charset="-122"/>
                            <a:cs typeface="Cambria Math" panose="02040503050406030204" charset="0"/>
                          </a:rPr>
                        </m:ctrlPr>
                      </m:sSupPr>
                      <m:e>
                        <m:r>
                          <a:rPr lang="en-US" altLang="zh-CN" sz="1800" i="1">
                            <a:latin typeface="Cambria Math" panose="02040503050406030204" charset="0"/>
                            <a:ea typeface="宋体" panose="02010600030101010101" pitchFamily="2" charset="-122"/>
                            <a:cs typeface="Cambria Math" panose="02040503050406030204" charset="0"/>
                          </a:rPr>
                          <m:t>𝑅</m:t>
                        </m:r>
                      </m:e>
                      <m:sup>
                        <m:r>
                          <a:rPr lang="en-US" altLang="zh-CN" sz="1800" i="1">
                            <a:latin typeface="Cambria Math" panose="02040503050406030204" charset="0"/>
                            <a:ea typeface="宋体" panose="02010600030101010101" pitchFamily="2" charset="-122"/>
                            <a:cs typeface="Cambria Math" panose="02040503050406030204" charset="0"/>
                          </a:rPr>
                          <m:t>𝐻</m:t>
                        </m:r>
                        <m:r>
                          <a:rPr lang="en-US" altLang="zh-CN" sz="1800" i="1">
                            <a:latin typeface="Cambria Math" panose="02040503050406030204" charset="0"/>
                            <a:ea typeface="宋体" panose="02010600030101010101" pitchFamily="2" charset="-122"/>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𝑊</m:t>
                        </m:r>
                        <m:r>
                          <a:rPr lang="en-US" altLang="zh-CN" sz="1800" i="1">
                            <a:latin typeface="Cambria Math" panose="02040503050406030204" charset="0"/>
                            <a:ea typeface="宋体" panose="02010600030101010101" pitchFamily="2" charset="-122"/>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𝐾</m:t>
                        </m:r>
                        <m:r>
                          <a:rPr lang="en-US" altLang="zh-CN" sz="1800" i="1">
                            <a:latin typeface="Cambria Math" panose="02040503050406030204" charset="0"/>
                            <a:ea typeface="宋体" panose="02010600030101010101" pitchFamily="2" charset="-122"/>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𝐷</m:t>
                        </m:r>
                      </m:sup>
                    </m:sSup>
                  </m:oMath>
                </a14:m>
                <a:r>
                  <a:rPr lang="zh-CN" altLang="en-US" sz="1800">
                    <a:latin typeface="Cambria Math" panose="02040503050406030204" charset="0"/>
                    <a:ea typeface="宋体" panose="02010600030101010101" pitchFamily="2" charset="-122"/>
                    <a:cs typeface="Cambria Math" panose="02040503050406030204" charset="0"/>
                  </a:rPr>
                  <a:t>分为</a:t>
                </a:r>
                <a:r>
                  <a:rPr lang="en-US" altLang="zh-CN" sz="1800">
                    <a:latin typeface="Cambria Math" panose="02040503050406030204" charset="0"/>
                    <a:ea typeface="宋体" panose="02010600030101010101" pitchFamily="2" charset="-122"/>
                    <a:cs typeface="Cambria Math" panose="02040503050406030204" charset="0"/>
                  </a:rPr>
                  <a:t>K</a:t>
                </a:r>
                <a:r>
                  <a:rPr lang="zh-CN" altLang="en-US" sz="1800">
                    <a:latin typeface="Cambria Math" panose="02040503050406030204" charset="0"/>
                    <a:ea typeface="宋体" panose="02010600030101010101" pitchFamily="2" charset="-122"/>
                    <a:cs typeface="Cambria Math" panose="02040503050406030204" charset="0"/>
                  </a:rPr>
                  <a:t>组，每组</a:t>
                </a:r>
                <a14:m>
                  <m:oMath xmlns:m="http://schemas.openxmlformats.org/officeDocument/2006/math">
                    <m:sSub>
                      <m:sSubPr>
                        <m:ctrlPr>
                          <a:rPr lang="en-US" altLang="zh-CN" sz="1800" i="1">
                            <a:latin typeface="Cambria Math" panose="02040503050406030204" charset="0"/>
                            <a:ea typeface="宋体" panose="02010600030101010101" pitchFamily="2" charset="-122"/>
                            <a:cs typeface="Cambria Math" panose="02040503050406030204" charset="0"/>
                          </a:rPr>
                        </m:ctrlPr>
                      </m:sSubPr>
                      <m:e>
                        <m:r>
                          <a:rPr lang="en-US" altLang="zh-CN" sz="1800" i="1">
                            <a:latin typeface="Cambria Math" panose="02040503050406030204" charset="0"/>
                            <a:ea typeface="宋体" panose="02010600030101010101" pitchFamily="2" charset="-122"/>
                            <a:cs typeface="Cambria Math" panose="02040503050406030204" charset="0"/>
                          </a:rPr>
                          <m:t>𝑇</m:t>
                        </m:r>
                      </m:e>
                      <m:sub>
                        <m:r>
                          <a:rPr lang="en-US" altLang="zh-CN" sz="1800" i="1">
                            <a:latin typeface="Cambria Math" panose="02040503050406030204" charset="0"/>
                            <a:ea typeface="宋体" panose="02010600030101010101" pitchFamily="2" charset="-122"/>
                            <a:cs typeface="Cambria Math" panose="02040503050406030204" charset="0"/>
                          </a:rPr>
                          <m:t>𝑖</m:t>
                        </m:r>
                      </m:sub>
                    </m:sSub>
                  </m:oMath>
                </a14:m>
                <a:r>
                  <a:rPr lang="zh-CN" altLang="en-US" sz="1800">
                    <a:latin typeface="Cambria Math" panose="02040503050406030204" charset="0"/>
                    <a:ea typeface="宋体" panose="02010600030101010101" pitchFamily="2" charset="-122"/>
                    <a:cs typeface="Cambria Math" panose="02040503050406030204" charset="0"/>
                  </a:rPr>
                  <a:t>包括</a:t>
                </a:r>
                <a:r>
                  <a:rPr lang="en-US" altLang="zh-CN" sz="1800">
                    <a:latin typeface="Cambria Math" panose="02040503050406030204" charset="0"/>
                    <a:ea typeface="宋体" panose="02010600030101010101" pitchFamily="2" charset="-122"/>
                    <a:cs typeface="Cambria Math" panose="02040503050406030204" charset="0"/>
                  </a:rPr>
                  <a:t>HW</a:t>
                </a:r>
                <a:r>
                  <a:rPr lang="zh-CN" altLang="en-US" sz="1800">
                    <a:latin typeface="Cambria Math" panose="02040503050406030204" charset="0"/>
                    <a:ea typeface="宋体" panose="02010600030101010101" pitchFamily="2" charset="-122"/>
                    <a:cs typeface="Cambria Math" panose="02040503050406030204" charset="0"/>
                  </a:rPr>
                  <a:t>个</a:t>
                </a:r>
                <a:r>
                  <a:rPr lang="en-US" altLang="zh-CN" sz="1800">
                    <a:latin typeface="Cambria Math" panose="02040503050406030204" charset="0"/>
                    <a:ea typeface="宋体" panose="02010600030101010101" pitchFamily="2" charset="-122"/>
                    <a:cs typeface="Cambria Math" panose="02040503050406030204" charset="0"/>
                  </a:rPr>
                  <a:t>D</a:t>
                </a:r>
                <a:r>
                  <a:rPr lang="zh-CN" altLang="en-US" sz="1800">
                    <a:latin typeface="Cambria Math" panose="02040503050406030204" charset="0"/>
                    <a:ea typeface="宋体" panose="02010600030101010101" pitchFamily="2" charset="-122"/>
                    <a:cs typeface="Cambria Math" panose="02040503050406030204" charset="0"/>
                  </a:rPr>
                  <a:t>维的</a:t>
                </a:r>
                <a:r>
                  <a:rPr lang="en-US" altLang="zh-CN" sz="1800">
                    <a:latin typeface="Cambria Math" panose="02040503050406030204" charset="0"/>
                    <a:ea typeface="宋体" panose="02010600030101010101" pitchFamily="2" charset="-122"/>
                    <a:cs typeface="Cambria Math" panose="02040503050406030204" charset="0"/>
                  </a:rPr>
                  <a:t>Token</a:t>
                </a:r>
                <a:r>
                  <a:rPr lang="zh-CN" altLang="en-US" sz="1800">
                    <a:latin typeface="Cambria Math" panose="02040503050406030204" charset="0"/>
                    <a:ea typeface="宋体" panose="02010600030101010101" pitchFamily="2" charset="-122"/>
                    <a:cs typeface="Cambria Math" panose="02040503050406030204" charset="0"/>
                  </a:rPr>
                  <a:t>：</a:t>
                </a:r>
                <a:endParaRPr sz="1800" b="0">
                  <a:ea typeface="宋体" panose="02010600030101010101" pitchFamily="2" charset="-122"/>
                </a:endParaRPr>
              </a:p>
            </p:txBody>
          </p:sp>
        </mc:Choice>
        <mc:Fallback>
          <p:sp>
            <p:nvSpPr>
              <p:cNvPr id="17" name="文本框 16"/>
              <p:cNvSpPr txBox="1">
                <a:spLocks noRot="1" noChangeAspect="1" noMove="1" noResize="1" noEditPoints="1" noAdjustHandles="1" noChangeArrowheads="1" noChangeShapeType="1" noTextEdit="1"/>
              </p:cNvSpPr>
              <p:nvPr>
                <p:custDataLst>
                  <p:tags r:id="rId9"/>
                </p:custDataLst>
              </p:nvPr>
            </p:nvSpPr>
            <p:spPr>
              <a:xfrm>
                <a:off x="949325" y="5250180"/>
                <a:ext cx="9424035" cy="450850"/>
              </a:xfrm>
              <a:prstGeom prst="rect">
                <a:avLst/>
              </a:prstGeom>
              <a:blipFill rotWithShape="1">
                <a:blip r:embed="rId10"/>
                <a:stretch>
                  <a:fillRect/>
                </a:stretch>
              </a:blipFill>
              <a:ln w="9525">
                <a:noFill/>
              </a:ln>
            </p:spPr>
            <p:txBody>
              <a:bodyPr/>
              <a:lstStyle/>
              <a:p>
                <a:r>
                  <a:rPr lang="zh-CN" altLang="en-US">
                    <a:noFill/>
                  </a:rPr>
                  <a:t> </a:t>
                </a:r>
              </a:p>
            </p:txBody>
          </p:sp>
        </mc:Fallback>
      </mc:AlternateContent>
      <p:pic>
        <p:nvPicPr>
          <p:cNvPr id="18" name="图片 17"/>
          <p:cNvPicPr>
            <a:picLocks noChangeAspect="1"/>
          </p:cNvPicPr>
          <p:nvPr>
            <p:custDataLst>
              <p:tags r:id="rId11"/>
            </p:custDataLst>
          </p:nvPr>
        </p:nvPicPr>
        <p:blipFill>
          <a:blip r:embed="rId12"/>
          <a:stretch>
            <a:fillRect/>
          </a:stretch>
        </p:blipFill>
        <p:spPr>
          <a:xfrm>
            <a:off x="4479290" y="5687060"/>
            <a:ext cx="2914650" cy="4540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a:sym typeface="+mn-ea"/>
              </a:rPr>
              <a:t>特征解码</a:t>
            </a:r>
            <a:endParaRPr>
              <a:sym typeface="+mn-ea"/>
            </a:endParaRPr>
          </a:p>
        </p:txBody>
      </p:sp>
      <p:sp>
        <p:nvSpPr>
          <p:cNvPr id="123" name="文本框 122"/>
          <p:cNvSpPr txBox="1"/>
          <p:nvPr/>
        </p:nvSpPr>
        <p:spPr>
          <a:xfrm>
            <a:off x="782955" y="923925"/>
            <a:ext cx="10577830" cy="1337945"/>
          </a:xfrm>
          <a:prstGeom prst="rect">
            <a:avLst/>
          </a:prstGeom>
          <a:noFill/>
          <a:ln w="9525">
            <a:noFill/>
          </a:ln>
        </p:spPr>
        <p:txBody>
          <a:bodyPr wrap="square">
            <a:spAutoFit/>
          </a:bodyPr>
          <a:p>
            <a:pPr marL="0" indent="266700" latinLnBrk="0">
              <a:lnSpc>
                <a:spcPct val="150000"/>
              </a:lnSpc>
            </a:pPr>
            <a:r>
              <a:rPr lang="zh-CN" sz="1800" b="0">
                <a:latin typeface="Times New Roman" panose="02020603050405020304" charset="0"/>
                <a:ea typeface="宋体" panose="02010600030101010101" pitchFamily="2" charset="-122"/>
              </a:rPr>
              <a:t>基于</a:t>
            </a:r>
            <a:r>
              <a:rPr lang="en-US" sz="1800" b="0">
                <a:latin typeface="Times New Roman" panose="02020603050405020304" charset="0"/>
                <a:ea typeface="宋体" panose="02010600030101010101" pitchFamily="2" charset="-122"/>
              </a:rPr>
              <a:t>RAFT</a:t>
            </a:r>
            <a:r>
              <a:rPr lang="zh-CN" sz="1800" b="0">
                <a:latin typeface="Times New Roman" panose="02020603050405020304" charset="0"/>
                <a:ea typeface="宋体" panose="02010600030101010101" pitchFamily="2" charset="-122"/>
              </a:rPr>
              <a:t>的基本框架，</a:t>
            </a:r>
            <a:r>
              <a:rPr lang="en-US" sz="1800" b="0">
                <a:latin typeface="Times New Roman" panose="02020603050405020304" charset="0"/>
                <a:ea typeface="宋体" panose="02010600030101010101" pitchFamily="2" charset="-122"/>
              </a:rPr>
              <a:t>FlowFormer</a:t>
            </a:r>
            <a:r>
              <a:rPr lang="zh-CN" sz="1800" b="0">
                <a:latin typeface="Times New Roman" panose="02020603050405020304" charset="0"/>
                <a:ea typeface="宋体" panose="02010600030101010101" pitchFamily="2" charset="-122"/>
              </a:rPr>
              <a:t>的特征解码以</a:t>
            </a:r>
            <a:r>
              <a:rPr lang="en-US" sz="1800" b="0">
                <a:latin typeface="Times New Roman" panose="02020603050405020304" charset="0"/>
                <a:ea typeface="宋体" panose="02010600030101010101" pitchFamily="2" charset="-122"/>
              </a:rPr>
              <a:t>ConvGRU</a:t>
            </a:r>
            <a:r>
              <a:rPr lang="zh-CN" sz="1800" b="0">
                <a:latin typeface="Times New Roman" panose="02020603050405020304" charset="0"/>
                <a:ea typeface="宋体" panose="02010600030101010101" pitchFamily="2" charset="-122"/>
              </a:rPr>
              <a:t>单元为中心，利用时序单元的迭代优化光流的预测结果，迭代过程中的输入特征通过特征查询获得，与</a:t>
            </a:r>
            <a:r>
              <a:rPr lang="en-US" sz="1800" b="0">
                <a:latin typeface="Times New Roman" panose="02020603050405020304" charset="0"/>
                <a:ea typeface="宋体" panose="02010600030101010101" pitchFamily="2" charset="-122"/>
              </a:rPr>
              <a:t>RAFT</a:t>
            </a:r>
            <a:r>
              <a:rPr lang="zh-CN" sz="1800" b="0">
                <a:latin typeface="Times New Roman" panose="02020603050405020304" charset="0"/>
                <a:ea typeface="宋体" panose="02010600030101010101" pitchFamily="2" charset="-122"/>
              </a:rPr>
              <a:t>不同的是，</a:t>
            </a:r>
            <a:r>
              <a:rPr lang="en-US" sz="1800" b="0">
                <a:latin typeface="Times New Roman" panose="02020603050405020304" charset="0"/>
                <a:ea typeface="宋体" panose="02010600030101010101" pitchFamily="2" charset="-122"/>
              </a:rPr>
              <a:t>FlowFormer</a:t>
            </a:r>
            <a:r>
              <a:rPr lang="zh-CN" sz="1800" b="0">
                <a:latin typeface="Times New Roman" panose="02020603050405020304" charset="0"/>
                <a:ea typeface="宋体" panose="02010600030101010101" pitchFamily="2" charset="-122"/>
              </a:rPr>
              <a:t>利用交叉注意力机制实现特征查询操作。</a:t>
            </a:r>
            <a:endParaRPr lang="zh-CN" altLang="en-US" sz="1800" b="0">
              <a:latin typeface="Times New Roman" panose="02020603050405020304" charset="0"/>
              <a:ea typeface="宋体" panose="02010600030101010101" pitchFamily="2" charset="-122"/>
            </a:endParaRPr>
          </a:p>
        </p:txBody>
      </p:sp>
      <p:pic>
        <p:nvPicPr>
          <p:cNvPr id="14" name="图片 13"/>
          <p:cNvPicPr>
            <a:picLocks noChangeAspect="1"/>
          </p:cNvPicPr>
          <p:nvPr>
            <p:custDataLst>
              <p:tags r:id="rId1"/>
            </p:custDataLst>
          </p:nvPr>
        </p:nvPicPr>
        <p:blipFill>
          <a:blip r:embed="rId2"/>
          <a:stretch>
            <a:fillRect/>
          </a:stretch>
        </p:blipFill>
        <p:spPr>
          <a:xfrm>
            <a:off x="3244215" y="2269490"/>
            <a:ext cx="5462270" cy="1889760"/>
          </a:xfrm>
          <a:prstGeom prst="rect">
            <a:avLst/>
          </a:prstGeom>
        </p:spPr>
      </p:pic>
      <p:pic>
        <p:nvPicPr>
          <p:cNvPr id="3" name="图片 2"/>
          <p:cNvPicPr>
            <a:picLocks noChangeAspect="1"/>
          </p:cNvPicPr>
          <p:nvPr>
            <p:custDataLst>
              <p:tags r:id="rId3"/>
            </p:custDataLst>
          </p:nvPr>
        </p:nvPicPr>
        <p:blipFill>
          <a:blip r:embed="rId4"/>
          <a:srcRect t="49645"/>
          <a:stretch>
            <a:fillRect/>
          </a:stretch>
        </p:blipFill>
        <p:spPr>
          <a:xfrm>
            <a:off x="2368550" y="4159250"/>
            <a:ext cx="7406005" cy="20586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第一部分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en-US" altLang="zh-CN" dirty="0">
                <a:sym typeface="+mn-lt"/>
              </a:rPr>
              <a:t>关于Transformer</a:t>
            </a:r>
            <a:endParaRPr lang="en-US" altLang="zh-CN" dirty="0"/>
          </a:p>
        </p:txBody>
      </p:sp>
      <p:sp>
        <p:nvSpPr>
          <p:cNvPr id="25" name="文本占位符 24"/>
          <p:cNvSpPr>
            <a:spLocks noGrp="1"/>
          </p:cNvSpPr>
          <p:nvPr>
            <p:ph type="body" sz="quarter" idx="14"/>
          </p:nvPr>
        </p:nvSpPr>
        <p:spPr>
          <a:xfrm>
            <a:off x="561340" y="3837940"/>
            <a:ext cx="10271760" cy="1522730"/>
          </a:xfrm>
        </p:spPr>
        <p:txBody>
          <a:bodyPr/>
          <a:lstStyle/>
          <a:p>
            <a:r>
              <a:rPr lang="en-US">
                <a:sym typeface="+mn-ea"/>
              </a:rPr>
              <a:t>Attention is all you need (NIPS 2017)</a:t>
            </a:r>
            <a:endParaRPr lang="en-US">
              <a:sym typeface="+mn-ea"/>
            </a:endParaRP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a:sym typeface="+mn-ea"/>
              </a:rPr>
              <a:t>特征解码</a:t>
            </a:r>
            <a:endParaRPr>
              <a:sym typeface="+mn-ea"/>
            </a:endParaRPr>
          </a:p>
        </p:txBody>
      </p:sp>
      <mc:AlternateContent xmlns:mc="http://schemas.openxmlformats.org/markup-compatibility/2006">
        <mc:Choice xmlns:a14="http://schemas.microsoft.com/office/drawing/2010/main" Requires="a14">
          <p:sp>
            <p:nvSpPr>
              <p:cNvPr id="2" name="文本框 1"/>
              <p:cNvSpPr txBox="1"/>
              <p:nvPr/>
            </p:nvSpPr>
            <p:spPr>
              <a:xfrm>
                <a:off x="779145" y="3138170"/>
                <a:ext cx="10633710" cy="947420"/>
              </a:xfrm>
              <a:prstGeom prst="rect">
                <a:avLst/>
              </a:prstGeom>
              <a:noFill/>
              <a:ln w="9525">
                <a:noFill/>
              </a:ln>
            </p:spPr>
            <p:txBody>
              <a:bodyPr wrap="square">
                <a:spAutoFit/>
              </a:bodyPr>
              <a:p>
                <a:pPr marL="0" indent="0" latinLnBrk="0">
                  <a:lnSpc>
                    <a:spcPct val="150000"/>
                  </a:lnSpc>
                </a:pPr>
                <a:r>
                  <a:rPr lang="zh-CN" sz="1800" b="0">
                    <a:latin typeface="Times New Roman" panose="02020603050405020304" charset="0"/>
                    <a:ea typeface="宋体" panose="02010600030101010101" pitchFamily="2" charset="-122"/>
                  </a:rPr>
                  <a:t>给定当前光流</a:t>
                </a:r>
                <a:r>
                  <a:rPr lang="en-US" altLang="zh-CN" sz="1800" b="0">
                    <a:latin typeface="Times New Roman" panose="02020603050405020304" charset="0"/>
                    <a:ea typeface="宋体" panose="02010600030101010101" pitchFamily="2" charset="-122"/>
                  </a:rPr>
                  <a:t>f</a:t>
                </a:r>
                <a:r>
                  <a:rPr lang="zh-CN" altLang="en-US" sz="1800" b="0">
                    <a:latin typeface="Times New Roman" panose="02020603050405020304" charset="0"/>
                    <a:ea typeface="宋体" panose="02010600030101010101" pitchFamily="2" charset="-122"/>
                  </a:rPr>
                  <a:t>，可以获得像素偏移后的坐标</a:t>
                </a:r>
                <a14:m>
                  <m:oMath xmlns:m="http://schemas.openxmlformats.org/officeDocument/2006/math">
                    <m:r>
                      <m:rPr>
                        <m:sty m:val="p"/>
                      </m:rPr>
                      <a:rPr lang="en-US" altLang="zh-CN" sz="1800" b="0">
                        <a:latin typeface="Cambria Math" panose="02040503050406030204" charset="0"/>
                        <a:ea typeface="宋体" panose="02010600030101010101" pitchFamily="2" charset="-122"/>
                        <a:cs typeface="Cambria Math" panose="02040503050406030204" charset="0"/>
                      </a:rPr>
                      <m:t>p</m:t>
                    </m:r>
                    <m:r>
                      <a:rPr lang="en-US" altLang="zh-CN" sz="1800" b="0">
                        <a:latin typeface="Cambria Math" panose="02040503050406030204" charset="0"/>
                        <a:ea typeface="宋体" panose="02010600030101010101" pitchFamily="2" charset="-122"/>
                        <a:cs typeface="Cambria Math" panose="02040503050406030204" charset="0"/>
                      </a:rPr>
                      <m:t>=</m:t>
                    </m:r>
                    <m:r>
                      <m:rPr>
                        <m:sty m:val="p"/>
                      </m:rPr>
                      <a:rPr lang="en-US" altLang="zh-CN" sz="1800" b="0">
                        <a:latin typeface="Cambria Math" panose="02040503050406030204" charset="0"/>
                        <a:ea typeface="宋体" panose="02010600030101010101" pitchFamily="2" charset="-122"/>
                        <a:cs typeface="Cambria Math" panose="02040503050406030204" charset="0"/>
                      </a:rPr>
                      <m:t>x</m:t>
                    </m:r>
                    <m:r>
                      <a:rPr lang="en-US" altLang="zh-CN" sz="1800" b="0">
                        <a:latin typeface="Cambria Math" panose="02040503050406030204" charset="0"/>
                        <a:ea typeface="宋体" panose="02010600030101010101" pitchFamily="2" charset="-122"/>
                        <a:cs typeface="Cambria Math" panose="02040503050406030204" charset="0"/>
                      </a:rPr>
                      <m:t>+</m:t>
                    </m:r>
                    <m:r>
                      <m:rPr>
                        <m:sty m:val="p"/>
                      </m:rPr>
                      <a:rPr lang="en-US" altLang="zh-CN" sz="1800" b="0">
                        <a:latin typeface="Cambria Math" panose="02040503050406030204" charset="0"/>
                        <a:ea typeface="宋体" panose="02010600030101010101" pitchFamily="2" charset="-122"/>
                        <a:cs typeface="Cambria Math" panose="02040503050406030204" charset="0"/>
                      </a:rPr>
                      <m:t>f</m:t>
                    </m:r>
                    <m:r>
                      <a:rPr lang="en-US" altLang="zh-CN" sz="1800" b="0">
                        <a:latin typeface="Cambria Math" panose="02040503050406030204" charset="0"/>
                        <a:ea typeface="宋体" panose="02010600030101010101" pitchFamily="2" charset="-122"/>
                        <a:cs typeface="Cambria Math" panose="02040503050406030204" charset="0"/>
                      </a:rPr>
                      <m:t>(</m:t>
                    </m:r>
                    <m:r>
                      <m:rPr>
                        <m:sty m:val="p"/>
                      </m:rPr>
                      <a:rPr lang="en-US" altLang="zh-CN" sz="1800" b="0">
                        <a:latin typeface="Cambria Math" panose="02040503050406030204" charset="0"/>
                        <a:ea typeface="宋体" panose="02010600030101010101" pitchFamily="2" charset="-122"/>
                        <a:cs typeface="Cambria Math" panose="02040503050406030204" charset="0"/>
                      </a:rPr>
                      <m:t>x</m:t>
                    </m:r>
                    <m:r>
                      <a:rPr lang="en-US" altLang="zh-CN" sz="1800" b="0">
                        <a:latin typeface="Cambria Math" panose="02040503050406030204" charset="0"/>
                        <a:ea typeface="宋体" panose="02010600030101010101" pitchFamily="2" charset="-122"/>
                        <a:cs typeface="Cambria Math" panose="02040503050406030204" charset="0"/>
                      </a:rPr>
                      <m:t>)</m:t>
                    </m:r>
                  </m:oMath>
                </a14:m>
                <a:r>
                  <a:rPr lang="zh-CN" altLang="en-US" sz="1800">
                    <a:latin typeface="Cambria Math" panose="02040503050406030204" charset="0"/>
                    <a:ea typeface="宋体" panose="02010600030101010101" pitchFamily="2" charset="-122"/>
                    <a:cs typeface="Cambria Math" panose="02040503050406030204" charset="0"/>
                  </a:rPr>
                  <a:t>，从相似矩阵</a:t>
                </a:r>
                <a14:m>
                  <m:oMath xmlns:m="http://schemas.openxmlformats.org/officeDocument/2006/math">
                    <m:sSub>
                      <m:sSubPr>
                        <m:ctrlPr>
                          <a:rPr lang="en-US" altLang="zh-CN" sz="1800" i="1">
                            <a:latin typeface="Cambria Math" panose="02040503050406030204" charset="0"/>
                            <a:ea typeface="宋体" panose="02010600030101010101" pitchFamily="2" charset="-122"/>
                            <a:cs typeface="Cambria Math" panose="02040503050406030204" charset="0"/>
                          </a:rPr>
                        </m:ctrlPr>
                      </m:sSubPr>
                      <m:e>
                        <m:r>
                          <a:rPr lang="en-US" altLang="zh-CN" sz="1800" i="1">
                            <a:latin typeface="Cambria Math" panose="02040503050406030204" charset="0"/>
                            <a:ea typeface="宋体" panose="02010600030101010101" pitchFamily="2" charset="-122"/>
                            <a:cs typeface="Cambria Math" panose="02040503050406030204" charset="0"/>
                          </a:rPr>
                          <m:t>𝑀</m:t>
                        </m:r>
                      </m:e>
                      <m:sub>
                        <m:r>
                          <a:rPr lang="en-US" altLang="zh-CN" sz="1800" i="1">
                            <a:latin typeface="Cambria Math" panose="02040503050406030204" charset="0"/>
                            <a:ea typeface="宋体" panose="02010600030101010101" pitchFamily="2" charset="-122"/>
                            <a:cs typeface="Cambria Math" panose="02040503050406030204" charset="0"/>
                          </a:rPr>
                          <m:t>𝑥</m:t>
                        </m:r>
                      </m:sub>
                    </m:sSub>
                    <m:r>
                      <a:rPr lang="en-US" altLang="zh-CN" sz="1800" i="1">
                        <a:latin typeface="Cambria Math" panose="02040503050406030204" charset="0"/>
                        <a:ea typeface="宋体" panose="02010600030101010101" pitchFamily="2" charset="-122"/>
                        <a:cs typeface="Cambria Math" panose="02040503050406030204" charset="0"/>
                      </a:rPr>
                      <m:t>∈</m:t>
                    </m:r>
                    <m:sSup>
                      <m:sSupPr>
                        <m:ctrlPr>
                          <a:rPr lang="en-US" altLang="zh-CN" sz="1800" i="1">
                            <a:latin typeface="Cambria Math" panose="02040503050406030204" charset="0"/>
                            <a:ea typeface="宋体" panose="02010600030101010101" pitchFamily="2" charset="-122"/>
                            <a:cs typeface="Cambria Math" panose="02040503050406030204" charset="0"/>
                          </a:rPr>
                        </m:ctrlPr>
                      </m:sSupPr>
                      <m:e>
                        <m:r>
                          <a:rPr lang="en-US" altLang="zh-CN" sz="1800" i="1">
                            <a:latin typeface="Cambria Math" panose="02040503050406030204" charset="0"/>
                            <a:ea typeface="宋体" panose="02010600030101010101" pitchFamily="2" charset="-122"/>
                            <a:cs typeface="Cambria Math" panose="02040503050406030204" charset="0"/>
                          </a:rPr>
                          <m:t>𝑅</m:t>
                        </m:r>
                      </m:e>
                      <m:sup>
                        <m:r>
                          <a:rPr lang="en-US" altLang="zh-CN" sz="1800" i="1">
                            <a:latin typeface="Cambria Math" panose="02040503050406030204" charset="0"/>
                            <a:ea typeface="宋体" panose="02010600030101010101" pitchFamily="2" charset="-122"/>
                            <a:cs typeface="Cambria Math" panose="02040503050406030204" charset="0"/>
                          </a:rPr>
                          <m:t>𝐻</m:t>
                        </m:r>
                        <m:r>
                          <a:rPr lang="en-US" altLang="zh-CN" sz="1800" i="1">
                            <a:latin typeface="Cambria Math" panose="02040503050406030204" charset="0"/>
                            <a:ea typeface="宋体" panose="02010600030101010101" pitchFamily="2" charset="-122"/>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𝑊</m:t>
                        </m:r>
                        <m:r>
                          <a:rPr lang="en-US" altLang="zh-CN" sz="1800" i="1">
                            <a:latin typeface="Cambria Math" panose="02040503050406030204" charset="0"/>
                            <a:ea typeface="宋体" panose="02010600030101010101" pitchFamily="2" charset="-122"/>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𝐶</m:t>
                        </m:r>
                      </m:sup>
                    </m:sSup>
                  </m:oMath>
                </a14:m>
                <a:r>
                  <a:rPr lang="zh-CN" altLang="en-US" sz="1800">
                    <a:latin typeface="Cambria Math" panose="02040503050406030204" charset="0"/>
                    <a:ea typeface="宋体" panose="02010600030101010101" pitchFamily="2" charset="-122"/>
                    <a:cs typeface="Cambria Math" panose="02040503050406030204" charset="0"/>
                  </a:rPr>
                  <a:t>中，可以获得</a:t>
                </a:r>
                <a:r>
                  <a:rPr lang="en-US" altLang="zh-CN" sz="1800">
                    <a:latin typeface="Cambria Math" panose="02040503050406030204" charset="0"/>
                    <a:ea typeface="宋体" panose="02010600030101010101" pitchFamily="2" charset="-122"/>
                    <a:cs typeface="Cambria Math" panose="02040503050406030204" charset="0"/>
                  </a:rPr>
                  <a:t>9</a:t>
                </a:r>
                <a:r>
                  <a:rPr lang="zh-CN" altLang="en-US" sz="1800">
                    <a:latin typeface="Cambria Math" panose="02040503050406030204" charset="0"/>
                    <a:ea typeface="宋体" panose="02010600030101010101" pitchFamily="2" charset="-122"/>
                    <a:cs typeface="Cambria Math" panose="02040503050406030204" charset="0"/>
                  </a:rPr>
                  <a:t>×</a:t>
                </a:r>
                <a:r>
                  <a:rPr lang="en-US" altLang="zh-CN" sz="1800">
                    <a:latin typeface="Cambria Math" panose="02040503050406030204" charset="0"/>
                    <a:ea typeface="宋体" panose="02010600030101010101" pitchFamily="2" charset="-122"/>
                    <a:cs typeface="Cambria Math" panose="02040503050406030204" charset="0"/>
                  </a:rPr>
                  <a:t>9</a:t>
                </a:r>
                <a:r>
                  <a:rPr lang="zh-CN" altLang="en-US" sz="1800">
                    <a:latin typeface="Cambria Math" panose="02040503050406030204" charset="0"/>
                    <a:ea typeface="宋体" panose="02010600030101010101" pitchFamily="2" charset="-122"/>
                    <a:cs typeface="Cambria Math" panose="02040503050406030204" charset="0"/>
                  </a:rPr>
                  <a:t>的局部窗口块</a:t>
                </a:r>
                <a14:m>
                  <m:oMath xmlns:m="http://schemas.openxmlformats.org/officeDocument/2006/math">
                    <m:sSub>
                      <m:sSubPr>
                        <m:ctrlPr>
                          <a:rPr lang="en-US" altLang="zh-CN" sz="1800" i="1">
                            <a:latin typeface="Cambria Math" panose="02040503050406030204" charset="0"/>
                            <a:ea typeface="宋体" panose="02010600030101010101" pitchFamily="2" charset="-122"/>
                            <a:cs typeface="Cambria Math" panose="02040503050406030204" charset="0"/>
                          </a:rPr>
                        </m:ctrlPr>
                      </m:sSubPr>
                      <m:e>
                        <m:r>
                          <a:rPr lang="en-US" altLang="zh-CN" sz="1800" i="1">
                            <a:latin typeface="Cambria Math" panose="02040503050406030204" charset="0"/>
                            <a:ea typeface="宋体" panose="02010600030101010101" pitchFamily="2" charset="-122"/>
                            <a:cs typeface="Cambria Math" panose="02040503050406030204" charset="0"/>
                          </a:rPr>
                          <m:t>𝑞</m:t>
                        </m:r>
                      </m:e>
                      <m:sub>
                        <m:r>
                          <a:rPr lang="en-US" altLang="zh-CN" sz="1800" i="1">
                            <a:latin typeface="Cambria Math" panose="02040503050406030204" charset="0"/>
                            <a:ea typeface="宋体" panose="02010600030101010101" pitchFamily="2" charset="-122"/>
                            <a:cs typeface="Cambria Math" panose="02040503050406030204" charset="0"/>
                          </a:rPr>
                          <m:t>𝑥</m:t>
                        </m:r>
                      </m:sub>
                    </m:sSub>
                    <m:r>
                      <a:rPr lang="en-US" altLang="zh-CN" sz="1800" i="1">
                        <a:latin typeface="Cambria Math" panose="02040503050406030204" charset="0"/>
                        <a:ea typeface="宋体" panose="02010600030101010101" pitchFamily="2" charset="-122"/>
                        <a:cs typeface="Cambria Math" panose="02040503050406030204" charset="0"/>
                      </a:rPr>
                      <m:t>=</m:t>
                    </m:r>
                    <m:sSub>
                      <m:sSubPr>
                        <m:ctrlPr>
                          <a:rPr lang="en-US" altLang="zh-CN" sz="1800" i="1">
                            <a:latin typeface="Cambria Math" panose="02040503050406030204" charset="0"/>
                            <a:ea typeface="宋体" panose="02010600030101010101" pitchFamily="2" charset="-122"/>
                            <a:cs typeface="Cambria Math" panose="02040503050406030204" charset="0"/>
                          </a:rPr>
                        </m:ctrlPr>
                      </m:sSubPr>
                      <m:e>
                        <m:r>
                          <a:rPr lang="en-US" altLang="zh-CN" sz="1800" i="1">
                            <a:latin typeface="Cambria Math" panose="02040503050406030204" charset="0"/>
                            <a:ea typeface="宋体" panose="02010600030101010101" pitchFamily="2" charset="-122"/>
                            <a:cs typeface="Cambria Math" panose="02040503050406030204" charset="0"/>
                          </a:rPr>
                          <m:t>𝐶𝑟𝑜𝑝</m:t>
                        </m:r>
                      </m:e>
                      <m:sub>
                        <m:r>
                          <a:rPr lang="en-US" altLang="zh-CN" sz="1800" i="1">
                            <a:latin typeface="Cambria Math" panose="02040503050406030204" charset="0"/>
                            <a:ea typeface="宋体" panose="02010600030101010101" pitchFamily="2" charset="-122"/>
                            <a:cs typeface="Cambria Math" panose="02040503050406030204" charset="0"/>
                          </a:rPr>
                          <m:t>9</m:t>
                        </m:r>
                        <m:r>
                          <a:rPr lang="en-US" altLang="zh-CN" sz="1800" i="1">
                            <a:latin typeface="Cambria Math" panose="02040503050406030204" charset="0"/>
                            <a:ea typeface="宋体" panose="02010600030101010101" pitchFamily="2" charset="-122"/>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9</m:t>
                        </m:r>
                      </m:sub>
                    </m:sSub>
                    <m:r>
                      <a:rPr lang="en-US" altLang="zh-CN" sz="1800" i="1">
                        <a:latin typeface="Cambria Math" panose="02040503050406030204" charset="0"/>
                        <a:ea typeface="宋体" panose="02010600030101010101" pitchFamily="2" charset="-122"/>
                        <a:cs typeface="Cambria Math" panose="02040503050406030204" charset="0"/>
                      </a:rPr>
                      <m:t>(</m:t>
                    </m:r>
                    <m:sSub>
                      <m:sSubPr>
                        <m:ctrlPr>
                          <a:rPr lang="en-US" altLang="zh-CN" sz="1800" i="1">
                            <a:latin typeface="Cambria Math" panose="02040503050406030204" charset="0"/>
                            <a:ea typeface="宋体" panose="02010600030101010101" pitchFamily="2" charset="-122"/>
                            <a:cs typeface="Cambria Math" panose="02040503050406030204" charset="0"/>
                          </a:rPr>
                        </m:ctrlPr>
                      </m:sSubPr>
                      <m:e>
                        <m:r>
                          <a:rPr lang="en-US" altLang="zh-CN" sz="1800" i="1">
                            <a:latin typeface="Cambria Math" panose="02040503050406030204" charset="0"/>
                            <a:ea typeface="宋体" panose="02010600030101010101" pitchFamily="2" charset="-122"/>
                            <a:cs typeface="Cambria Math" panose="02040503050406030204" charset="0"/>
                          </a:rPr>
                          <m:t>𝑀</m:t>
                        </m:r>
                      </m:e>
                      <m:sub>
                        <m:r>
                          <a:rPr lang="en-US" altLang="zh-CN" sz="1800" i="1">
                            <a:latin typeface="Cambria Math" panose="02040503050406030204" charset="0"/>
                            <a:ea typeface="宋体" panose="02010600030101010101" pitchFamily="2" charset="-122"/>
                            <a:cs typeface="Cambria Math" panose="02040503050406030204" charset="0"/>
                          </a:rPr>
                          <m:t>𝑥</m:t>
                        </m:r>
                      </m:sub>
                    </m:sSub>
                    <m:r>
                      <a:rPr lang="en-US" altLang="zh-CN" sz="1800" i="1">
                        <a:latin typeface="Cambria Math" panose="02040503050406030204" charset="0"/>
                        <a:ea typeface="宋体" panose="02010600030101010101" pitchFamily="2" charset="-122"/>
                        <a:cs typeface="Cambria Math" panose="02040503050406030204" charset="0"/>
                      </a:rPr>
                      <m:t>, </m:t>
                    </m:r>
                    <m:r>
                      <a:rPr lang="en-US" altLang="zh-CN" sz="1800" i="1">
                        <a:latin typeface="Cambria Math" panose="02040503050406030204" charset="0"/>
                        <a:ea typeface="宋体" panose="02010600030101010101" pitchFamily="2" charset="-122"/>
                        <a:cs typeface="Cambria Math" panose="02040503050406030204" charset="0"/>
                      </a:rPr>
                      <m:t>𝑝</m:t>
                    </m:r>
                    <m:r>
                      <a:rPr lang="en-US" altLang="zh-CN" sz="1800" i="1">
                        <a:latin typeface="Cambria Math" panose="02040503050406030204" charset="0"/>
                        <a:ea typeface="宋体" panose="02010600030101010101" pitchFamily="2" charset="-122"/>
                        <a:cs typeface="Cambria Math" panose="02040503050406030204" charset="0"/>
                      </a:rPr>
                      <m:t>)</m:t>
                    </m:r>
                  </m:oMath>
                </a14:m>
                <a:endParaRPr lang="en-US" altLang="zh-CN" sz="1800">
                  <a:latin typeface="Cambria Math" panose="02040503050406030204" charset="0"/>
                  <a:ea typeface="宋体" panose="02010600030101010101" pitchFamily="2"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779145" y="3138170"/>
                <a:ext cx="10633710" cy="947420"/>
              </a:xfrm>
              <a:prstGeom prst="rect">
                <a:avLst/>
              </a:prstGeom>
              <a:blipFill rotWithShape="1">
                <a:blip r:embed="rId1"/>
                <a:stretch>
                  <a:fillRect/>
                </a:stretch>
              </a:blipFill>
              <a:ln w="952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788670" y="2759075"/>
                <a:ext cx="6096000" cy="342265"/>
              </a:xfrm>
              <a:prstGeom prst="rect">
                <a:avLst/>
              </a:prstGeom>
              <a:noFill/>
            </p:spPr>
            <p:txBody>
              <a:bodyPr wrap="square" rtlCol="0" anchor="t">
                <a:spAutoFit/>
              </a:bodyPr>
              <a:p>
                <a:pPr marL="0" indent="0" algn="l" latinLnBrk="0">
                  <a:buClrTx/>
                  <a:buSzTx/>
                  <a:buFontTx/>
                </a:pPr>
                <a:r>
                  <a:rPr lang="zh-CN" altLang="en-US" sz="1600">
                    <a:solidFill>
                      <a:srgbClr val="FF0000"/>
                    </a:solidFill>
                    <a:uFillTx/>
                    <a:latin typeface="Cambria Math" panose="02040503050406030204" charset="0"/>
                    <a:ea typeface="宋体" panose="02010600030101010101" pitchFamily="2" charset="-122"/>
                    <a:cs typeface="Cambria Math" panose="02040503050406030204" charset="0"/>
                    <a:sym typeface="+mn-ea"/>
                  </a:rPr>
                  <a:t>特征矩阵（</a:t>
                </a:r>
                <a:r>
                  <a:rPr lang="en-US" altLang="zh-CN" sz="1600">
                    <a:solidFill>
                      <a:srgbClr val="FF0000"/>
                    </a:solidFill>
                    <a:uFillTx/>
                    <a:latin typeface="Cambria Math" panose="02040503050406030204" charset="0"/>
                    <a:ea typeface="宋体" panose="02010600030101010101" pitchFamily="2" charset="-122"/>
                    <a:cs typeface="Cambria Math" panose="02040503050406030204" charset="0"/>
                    <a:sym typeface="+mn-ea"/>
                  </a:rPr>
                  <a:t>Cost Volume</a:t>
                </a:r>
                <a:r>
                  <a:rPr lang="zh-CN" altLang="en-US" sz="1600">
                    <a:solidFill>
                      <a:srgbClr val="FF0000"/>
                    </a:solidFill>
                    <a:uFillTx/>
                    <a:latin typeface="Cambria Math" panose="02040503050406030204" charset="0"/>
                    <a:ea typeface="宋体" panose="02010600030101010101" pitchFamily="2" charset="-122"/>
                    <a:cs typeface="Cambria Math" panose="02040503050406030204" charset="0"/>
                    <a:sym typeface="+mn-ea"/>
                  </a:rPr>
                  <a:t>）</a:t>
                </a:r>
                <a14:m>
                  <m:oMath xmlns:m="http://schemas.openxmlformats.org/officeDocument/2006/math">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𝑀</m:t>
                    </m:r>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m:t>
                    </m:r>
                    <m:sSup>
                      <m:sSupPr>
                        <m:ctrlP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ctrlPr>
                      </m:sSupPr>
                      <m:e>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𝑅</m:t>
                        </m:r>
                      </m:e>
                      <m:sup>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𝐻</m:t>
                        </m:r>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m:t>
                        </m:r>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𝑊</m:t>
                        </m:r>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m:t>
                        </m:r>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𝐻</m:t>
                        </m:r>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m:t>
                        </m:r>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𝑊</m:t>
                        </m:r>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m:t>
                        </m:r>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𝐶</m:t>
                        </m:r>
                        <m:r>
                          <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rPr>
                          <m:t>)</m:t>
                        </m:r>
                      </m:sup>
                    </m:sSup>
                  </m:oMath>
                </a14:m>
                <a:endParaRPr lang="en-US" altLang="zh-CN" sz="1600" i="1">
                  <a:solidFill>
                    <a:srgbClr val="FF0000"/>
                  </a:solidFill>
                  <a:uFillTx/>
                  <a:latin typeface="Cambria Math" panose="02040503050406030204" charset="0"/>
                  <a:ea typeface="宋体" panose="02010600030101010101" pitchFamily="2" charset="-122"/>
                  <a:cs typeface="Cambria Math" panose="02040503050406030204" charset="0"/>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788670" y="2759075"/>
                <a:ext cx="6096000" cy="34226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829300" y="2644140"/>
                <a:ext cx="6096000" cy="488315"/>
              </a:xfrm>
              <a:prstGeom prst="rect">
                <a:avLst/>
              </a:prstGeom>
              <a:noFill/>
            </p:spPr>
            <p:txBody>
              <a:bodyPr wrap="square" rtlCol="0" anchor="t">
                <a:spAutoFit/>
              </a:bodyPr>
              <a:p>
                <a:pPr marL="0" indent="0" latinLnBrk="0">
                  <a:lnSpc>
                    <a:spcPct val="150000"/>
                  </a:lnSpc>
                </a:pPr>
                <a:r>
                  <a:rPr lang="en-US" altLang="zh-CN" sz="1600">
                    <a:solidFill>
                      <a:srgbClr val="FF0000"/>
                    </a:solidFill>
                    <a:latin typeface="Times New Roman" panose="02020603050405020304" charset="0"/>
                    <a:ea typeface="宋体" panose="02010600030101010101" pitchFamily="2" charset="-122"/>
                    <a:sym typeface="+mn-ea"/>
                  </a:rPr>
                  <a:t>Token</a:t>
                </a:r>
                <a:r>
                  <a:rPr lang="zh-CN" altLang="en-US" sz="1600">
                    <a:solidFill>
                      <a:srgbClr val="FF0000"/>
                    </a:solidFill>
                    <a:latin typeface="Times New Roman" panose="02020603050405020304" charset="0"/>
                    <a:ea typeface="宋体" panose="02010600030101010101" pitchFamily="2" charset="-122"/>
                    <a:sym typeface="+mn-ea"/>
                  </a:rPr>
                  <a:t>序列</a:t>
                </a:r>
                <a14:m>
                  <m:oMath xmlns:m="http://schemas.openxmlformats.org/officeDocument/2006/math">
                    <m:r>
                      <a:rPr lang="en-US" altLang="zh-CN" sz="1600" b="0" i="1">
                        <a:solidFill>
                          <a:srgbClr val="FF0000"/>
                        </a:solidFill>
                        <a:latin typeface="Cambria Math" panose="02040503050406030204" charset="0"/>
                        <a:ea typeface="宋体" panose="02010600030101010101" pitchFamily="2" charset="-122"/>
                        <a:cs typeface="Cambria Math" panose="02040503050406030204" charset="0"/>
                      </a:rPr>
                      <m:t>𝑇</m:t>
                    </m:r>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m:t>
                    </m:r>
                    <m:sSup>
                      <m:sSupPr>
                        <m:ctrlP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ctrlPr>
                      </m:sSupPr>
                      <m:e>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𝑅</m:t>
                        </m:r>
                      </m:e>
                      <m:sup>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𝐻</m:t>
                        </m:r>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𝑊</m:t>
                        </m:r>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𝐾</m:t>
                        </m:r>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m:t>
                        </m:r>
                        <m:r>
                          <a:rPr lang="en-US" altLang="zh-CN" sz="1600" i="1">
                            <a:solidFill>
                              <a:srgbClr val="FF0000"/>
                            </a:solidFill>
                            <a:latin typeface="Cambria Math" panose="02040503050406030204" charset="0"/>
                            <a:ea typeface="宋体" panose="02010600030101010101" pitchFamily="2" charset="-122"/>
                            <a:cs typeface="Cambria Math" panose="02040503050406030204" charset="0"/>
                          </a:rPr>
                          <m:t>𝐷</m:t>
                        </m:r>
                      </m:sup>
                    </m:sSup>
                  </m:oMath>
                </a14:m>
                <a:endParaRPr lang="en-US" altLang="zh-CN" sz="1600" i="1">
                  <a:solidFill>
                    <a:srgbClr val="FF0000"/>
                  </a:solidFill>
                  <a:latin typeface="Cambria Math" panose="02040503050406030204" charset="0"/>
                  <a:ea typeface="宋体" panose="02010600030101010101" pitchFamily="2" charset="-122"/>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5829300" y="2644140"/>
                <a:ext cx="6096000" cy="48831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custDataLst>
                  <p:tags r:id="rId4"/>
                </p:custDataLst>
              </p:nvPr>
            </p:nvSpPr>
            <p:spPr>
              <a:xfrm>
                <a:off x="788670" y="4122420"/>
                <a:ext cx="10633710" cy="538480"/>
              </a:xfrm>
              <a:prstGeom prst="rect">
                <a:avLst/>
              </a:prstGeom>
              <a:noFill/>
              <a:ln w="9525">
                <a:noFill/>
              </a:ln>
            </p:spPr>
            <p:txBody>
              <a:bodyPr wrap="square">
                <a:spAutoFit/>
              </a:bodyPr>
              <a:p>
                <a:pPr marL="0" indent="0" latinLnBrk="0">
                  <a:lnSpc>
                    <a:spcPct val="150000"/>
                  </a:lnSpc>
                </a:pPr>
                <a:r>
                  <a:rPr lang="zh-CN" altLang="en-US" sz="1800">
                    <a:latin typeface="Cambria Math" panose="02040503050406030204" charset="0"/>
                    <a:ea typeface="宋体" panose="02010600030101010101" pitchFamily="2" charset="-122"/>
                    <a:cs typeface="Cambria Math" panose="02040503050406030204" charset="0"/>
                  </a:rPr>
                  <a:t>利用</a:t>
                </a:r>
                <a14:m>
                  <m:oMath xmlns:m="http://schemas.openxmlformats.org/officeDocument/2006/math">
                    <m:sSub>
                      <m:sSubPr>
                        <m:ctrlPr>
                          <a:rPr lang="en-US" altLang="zh-CN" sz="1800" i="1">
                            <a:latin typeface="Cambria Math" panose="02040503050406030204" charset="0"/>
                            <a:ea typeface="宋体" panose="02010600030101010101" pitchFamily="2" charset="-122"/>
                            <a:cs typeface="Cambria Math" panose="02040503050406030204" charset="0"/>
                          </a:rPr>
                        </m:ctrlPr>
                      </m:sSubPr>
                      <m:e>
                        <m:r>
                          <a:rPr lang="en-US" altLang="zh-CN" sz="1800" i="1">
                            <a:latin typeface="Cambria Math" panose="02040503050406030204" charset="0"/>
                            <a:ea typeface="宋体" panose="02010600030101010101" pitchFamily="2" charset="-122"/>
                            <a:cs typeface="Cambria Math" panose="02040503050406030204" charset="0"/>
                          </a:rPr>
                          <m:t>𝑞</m:t>
                        </m:r>
                      </m:e>
                      <m:sub>
                        <m:r>
                          <a:rPr lang="en-US" altLang="zh-CN" sz="1800" i="1">
                            <a:latin typeface="Cambria Math" panose="02040503050406030204" charset="0"/>
                            <a:ea typeface="宋体" panose="02010600030101010101" pitchFamily="2" charset="-122"/>
                            <a:cs typeface="Cambria Math" panose="02040503050406030204" charset="0"/>
                          </a:rPr>
                          <m:t>𝑥</m:t>
                        </m:r>
                      </m:sub>
                    </m:sSub>
                  </m:oMath>
                </a14:m>
                <a:r>
                  <a:rPr lang="zh-CN" altLang="en-US" sz="1800">
                    <a:latin typeface="Cambria Math" panose="02040503050406030204" charset="0"/>
                    <a:ea typeface="宋体" panose="02010600030101010101" pitchFamily="2" charset="-122"/>
                    <a:cs typeface="Cambria Math" panose="02040503050406030204" charset="0"/>
                  </a:rPr>
                  <a:t>计算查询</a:t>
                </a:r>
                <a14:m>
                  <m:oMath xmlns:m="http://schemas.openxmlformats.org/officeDocument/2006/math">
                    <m:sSub>
                      <m:sSubPr>
                        <m:ctrlPr>
                          <a:rPr lang="en-US" altLang="zh-CN" sz="1800" i="1">
                            <a:latin typeface="Cambria Math" panose="02040503050406030204" charset="0"/>
                            <a:ea typeface="宋体" panose="02010600030101010101" pitchFamily="2" charset="-122"/>
                            <a:cs typeface="Cambria Math" panose="02040503050406030204" charset="0"/>
                          </a:rPr>
                        </m:ctrlPr>
                      </m:sSubPr>
                      <m:e>
                        <m:r>
                          <a:rPr lang="en-US" altLang="zh-CN" sz="1800" i="1">
                            <a:latin typeface="Cambria Math" panose="02040503050406030204" charset="0"/>
                            <a:ea typeface="宋体" panose="02010600030101010101" pitchFamily="2" charset="-122"/>
                            <a:cs typeface="Cambria Math" panose="02040503050406030204" charset="0"/>
                          </a:rPr>
                          <m:t>𝑄</m:t>
                        </m:r>
                      </m:e>
                      <m:sub>
                        <m:r>
                          <a:rPr lang="en-US" altLang="zh-CN" sz="1800" i="1">
                            <a:latin typeface="Cambria Math" panose="02040503050406030204" charset="0"/>
                            <a:ea typeface="宋体" panose="02010600030101010101" pitchFamily="2" charset="-122"/>
                            <a:cs typeface="Cambria Math" panose="02040503050406030204" charset="0"/>
                          </a:rPr>
                          <m:t>𝑥</m:t>
                        </m:r>
                      </m:sub>
                    </m:sSub>
                    <m:r>
                      <a:rPr lang="en-US" altLang="zh-CN" sz="1800" i="1">
                        <a:latin typeface="Cambria Math" panose="02040503050406030204" charset="0"/>
                        <a:ea typeface="宋体" panose="02010600030101010101" pitchFamily="2" charset="-122"/>
                        <a:cs typeface="Cambria Math" panose="02040503050406030204" charset="0"/>
                      </a:rPr>
                      <m:t>∈</m:t>
                    </m:r>
                    <m:sSup>
                      <m:sSupPr>
                        <m:ctrlPr>
                          <a:rPr lang="en-US" altLang="zh-CN" sz="1800" i="1">
                            <a:latin typeface="Cambria Math" panose="02040503050406030204" charset="0"/>
                            <a:ea typeface="宋体" panose="02010600030101010101" pitchFamily="2" charset="-122"/>
                            <a:cs typeface="Cambria Math" panose="02040503050406030204" charset="0"/>
                          </a:rPr>
                        </m:ctrlPr>
                      </m:sSupPr>
                      <m:e>
                        <m:r>
                          <a:rPr lang="en-US" altLang="zh-CN" sz="1800" i="1">
                            <a:latin typeface="Cambria Math" panose="02040503050406030204" charset="0"/>
                            <a:ea typeface="宋体" panose="02010600030101010101" pitchFamily="2" charset="-122"/>
                            <a:cs typeface="Cambria Math" panose="02040503050406030204" charset="0"/>
                          </a:rPr>
                          <m:t>𝑅</m:t>
                        </m:r>
                      </m:e>
                      <m:sup>
                        <m:r>
                          <a:rPr lang="en-US" altLang="zh-CN" sz="1800" i="1">
                            <a:latin typeface="Cambria Math" panose="02040503050406030204" charset="0"/>
                            <a:ea typeface="宋体" panose="02010600030101010101" pitchFamily="2" charset="-122"/>
                            <a:cs typeface="Cambria Math" panose="02040503050406030204" charset="0"/>
                          </a:rPr>
                          <m:t>1</m:t>
                        </m:r>
                        <m:r>
                          <a:rPr lang="en-US" altLang="zh-CN" sz="1800" i="1">
                            <a:latin typeface="Cambria Math" panose="02040503050406030204" charset="0"/>
                            <a:ea typeface="宋体" panose="02010600030101010101" pitchFamily="2" charset="-122"/>
                            <a:cs typeface="Cambria Math" panose="02040503050406030204" charset="0"/>
                          </a:rPr>
                          <m:t>×</m:t>
                        </m:r>
                        <m:sSub>
                          <m:sSubPr>
                            <m:ctrlPr>
                              <a:rPr lang="en-US" altLang="zh-CN" sz="1800" i="1">
                                <a:latin typeface="Cambria Math" panose="02040503050406030204" charset="0"/>
                                <a:ea typeface="宋体" panose="02010600030101010101" pitchFamily="2" charset="-122"/>
                                <a:cs typeface="Cambria Math" panose="02040503050406030204" charset="0"/>
                              </a:rPr>
                            </m:ctrlPr>
                          </m:sSubPr>
                          <m:e>
                            <m:r>
                              <a:rPr lang="en-US" altLang="zh-CN" sz="1800" i="1">
                                <a:latin typeface="Cambria Math" panose="02040503050406030204" charset="0"/>
                                <a:ea typeface="宋体" panose="02010600030101010101" pitchFamily="2" charset="-122"/>
                                <a:cs typeface="Cambria Math" panose="02040503050406030204" charset="0"/>
                              </a:rPr>
                              <m:t>𝐷</m:t>
                            </m:r>
                          </m:e>
                          <m:sub>
                            <m:r>
                              <a:rPr lang="en-US" altLang="zh-CN" sz="1800" i="1">
                                <a:latin typeface="Cambria Math" panose="02040503050406030204" charset="0"/>
                                <a:ea typeface="宋体" panose="02010600030101010101" pitchFamily="2" charset="-122"/>
                                <a:cs typeface="Cambria Math" panose="02040503050406030204" charset="0"/>
                              </a:rPr>
                              <m:t>𝑞</m:t>
                            </m:r>
                          </m:sub>
                        </m:sSub>
                      </m:sup>
                    </m:sSup>
                  </m:oMath>
                </a14:m>
                <a:r>
                  <a:rPr lang="zh-CN" altLang="en-US" sz="1800">
                    <a:latin typeface="Cambria Math" panose="02040503050406030204" charset="0"/>
                    <a:ea typeface="宋体" panose="02010600030101010101" pitchFamily="2" charset="-122"/>
                    <a:cs typeface="Cambria Math" panose="02040503050406030204" charset="0"/>
                  </a:rPr>
                  <a:t>，同时从</a:t>
                </a:r>
                <a14:m>
                  <m:oMath xmlns:m="http://schemas.openxmlformats.org/officeDocument/2006/math">
                    <m:r>
                      <a:rPr lang="en-US" altLang="zh-CN" sz="1800" b="0" i="1">
                        <a:solidFill>
                          <a:schemeClr val="tx1"/>
                        </a:solidFill>
                        <a:latin typeface="Cambria Math" panose="02040503050406030204" charset="0"/>
                        <a:ea typeface="宋体" panose="02010600030101010101" pitchFamily="2" charset="-122"/>
                        <a:cs typeface="Cambria Math" panose="02040503050406030204" charset="0"/>
                      </a:rPr>
                      <m:t>𝑇</m:t>
                    </m:r>
                  </m:oMath>
                </a14:m>
                <a:r>
                  <a:rPr lang="zh-CN" altLang="en-US" sz="1800">
                    <a:solidFill>
                      <a:schemeClr val="tx1"/>
                    </a:solidFill>
                    <a:latin typeface="Cambria Math" panose="02040503050406030204" charset="0"/>
                    <a:ea typeface="宋体" panose="02010600030101010101" pitchFamily="2" charset="-122"/>
                    <a:cs typeface="Cambria Math" panose="02040503050406030204" charset="0"/>
                  </a:rPr>
                  <a:t>中计算得到键</a:t>
                </a:r>
                <a14:m>
                  <m:oMath xmlns:m="http://schemas.openxmlformats.org/officeDocument/2006/math">
                    <m:sSub>
                      <m:sSubPr>
                        <m:ctrlPr>
                          <a:rPr lang="en-US" altLang="zh-CN" sz="1800" i="1">
                            <a:solidFill>
                              <a:schemeClr val="tx1"/>
                            </a:solidFill>
                            <a:latin typeface="Cambria Math" panose="02040503050406030204" charset="0"/>
                            <a:ea typeface="宋体" panose="02010600030101010101" pitchFamily="2" charset="-122"/>
                            <a:cs typeface="Cambria Math" panose="02040503050406030204" charset="0"/>
                          </a:rPr>
                        </m:ctrlPr>
                      </m:sSubPr>
                      <m:e>
                        <m:r>
                          <a:rPr lang="en-US" altLang="zh-CN" sz="1800" i="1">
                            <a:solidFill>
                              <a:schemeClr val="tx1"/>
                            </a:solidFill>
                            <a:latin typeface="Cambria Math" panose="02040503050406030204" charset="0"/>
                            <a:ea typeface="宋体" panose="02010600030101010101" pitchFamily="2" charset="-122"/>
                            <a:cs typeface="Cambria Math" panose="02040503050406030204" charset="0"/>
                          </a:rPr>
                          <m:t>𝐾</m:t>
                        </m:r>
                      </m:e>
                      <m:sub>
                        <m:r>
                          <a:rPr lang="en-US" altLang="zh-CN" sz="1800" i="1">
                            <a:solidFill>
                              <a:schemeClr val="tx1"/>
                            </a:solidFill>
                            <a:latin typeface="Cambria Math" panose="02040503050406030204" charset="0"/>
                            <a:ea typeface="宋体" panose="02010600030101010101" pitchFamily="2" charset="-122"/>
                            <a:cs typeface="Cambria Math" panose="02040503050406030204" charset="0"/>
                          </a:rPr>
                          <m:t>𝑥</m:t>
                        </m:r>
                      </m:sub>
                    </m:sSub>
                  </m:oMath>
                </a14:m>
                <a:r>
                  <a:rPr lang="zh-CN" altLang="en-US" sz="1800">
                    <a:solidFill>
                      <a:schemeClr val="tx1"/>
                    </a:solidFill>
                    <a:latin typeface="Cambria Math" panose="02040503050406030204" charset="0"/>
                    <a:ea typeface="宋体" panose="02010600030101010101" pitchFamily="2" charset="-122"/>
                    <a:cs typeface="Cambria Math" panose="02040503050406030204" charset="0"/>
                  </a:rPr>
                  <a:t>和值</a:t>
                </a:r>
                <a14:m>
                  <m:oMath xmlns:m="http://schemas.openxmlformats.org/officeDocument/2006/math">
                    <m:sSub>
                      <m:sSubPr>
                        <m:ctrlPr>
                          <a:rPr lang="en-US" altLang="zh-CN" sz="1800" i="1">
                            <a:solidFill>
                              <a:schemeClr val="tx1"/>
                            </a:solidFill>
                            <a:latin typeface="Cambria Math" panose="02040503050406030204" charset="0"/>
                            <a:ea typeface="宋体" panose="02010600030101010101" pitchFamily="2" charset="-122"/>
                            <a:cs typeface="Cambria Math" panose="02040503050406030204" charset="0"/>
                          </a:rPr>
                        </m:ctrlPr>
                      </m:sSubPr>
                      <m:e>
                        <m:r>
                          <a:rPr lang="en-US" altLang="zh-CN" sz="1800" i="1">
                            <a:solidFill>
                              <a:schemeClr val="tx1"/>
                            </a:solidFill>
                            <a:latin typeface="Cambria Math" panose="02040503050406030204" charset="0"/>
                            <a:ea typeface="宋体" panose="02010600030101010101" pitchFamily="2" charset="-122"/>
                            <a:cs typeface="Cambria Math" panose="02040503050406030204" charset="0"/>
                          </a:rPr>
                          <m:t>𝑉</m:t>
                        </m:r>
                      </m:e>
                      <m:sub>
                        <m:r>
                          <a:rPr lang="en-US" altLang="zh-CN" sz="1800" i="1">
                            <a:solidFill>
                              <a:schemeClr val="tx1"/>
                            </a:solidFill>
                            <a:latin typeface="Cambria Math" panose="02040503050406030204" charset="0"/>
                            <a:ea typeface="宋体" panose="02010600030101010101" pitchFamily="2" charset="-122"/>
                            <a:cs typeface="Cambria Math" panose="02040503050406030204" charset="0"/>
                          </a:rPr>
                          <m:t>𝑥</m:t>
                        </m:r>
                      </m:sub>
                    </m:sSub>
                  </m:oMath>
                </a14:m>
                <a:r>
                  <a:rPr lang="zh-CN" altLang="en-US" sz="1800">
                    <a:solidFill>
                      <a:schemeClr val="tx1"/>
                    </a:solidFill>
                    <a:latin typeface="Cambria Math" panose="02040503050406030204" charset="0"/>
                    <a:ea typeface="宋体" panose="02010600030101010101" pitchFamily="2" charset="-122"/>
                    <a:cs typeface="Cambria Math" panose="02040503050406030204" charset="0"/>
                  </a:rPr>
                  <a:t>，计算获得</a:t>
                </a:r>
                <a14:m>
                  <m:oMath xmlns:m="http://schemas.openxmlformats.org/officeDocument/2006/math">
                    <m:sSub>
                      <m:sSubPr>
                        <m:ctrlPr>
                          <a:rPr lang="en-US" altLang="zh-CN" sz="1800" i="1">
                            <a:solidFill>
                              <a:schemeClr val="tx1"/>
                            </a:solidFill>
                            <a:latin typeface="Cambria Math" panose="02040503050406030204" charset="0"/>
                            <a:ea typeface="宋体" panose="02010600030101010101" pitchFamily="2" charset="-122"/>
                            <a:cs typeface="Cambria Math" panose="02040503050406030204" charset="0"/>
                          </a:rPr>
                        </m:ctrlPr>
                      </m:sSubPr>
                      <m:e>
                        <m:r>
                          <a:rPr lang="en-US" altLang="zh-CN" sz="1800" i="1">
                            <a:solidFill>
                              <a:schemeClr val="tx1"/>
                            </a:solidFill>
                            <a:latin typeface="Cambria Math" panose="02040503050406030204" charset="0"/>
                            <a:ea typeface="宋体" panose="02010600030101010101" pitchFamily="2" charset="-122"/>
                            <a:cs typeface="Cambria Math" panose="02040503050406030204" charset="0"/>
                          </a:rPr>
                          <m:t>𝑐</m:t>
                        </m:r>
                      </m:e>
                      <m:sub>
                        <m:r>
                          <a:rPr lang="en-US" altLang="zh-CN" sz="1800" i="1">
                            <a:solidFill>
                              <a:schemeClr val="tx1"/>
                            </a:solidFill>
                            <a:latin typeface="Cambria Math" panose="02040503050406030204" charset="0"/>
                            <a:ea typeface="宋体" panose="02010600030101010101" pitchFamily="2" charset="-122"/>
                            <a:cs typeface="Cambria Math" panose="02040503050406030204" charset="0"/>
                          </a:rPr>
                          <m:t>𝑥</m:t>
                        </m:r>
                      </m:sub>
                    </m:sSub>
                    <m:r>
                      <a:rPr lang="en-US" altLang="zh-CN" sz="1800" i="1">
                        <a:solidFill>
                          <a:schemeClr val="tx1"/>
                        </a:solidFill>
                        <a:latin typeface="Cambria Math" panose="02040503050406030204" charset="0"/>
                        <a:ea typeface="宋体" panose="02010600030101010101" pitchFamily="2" charset="-122"/>
                        <a:cs typeface="Cambria Math" panose="02040503050406030204" charset="0"/>
                      </a:rPr>
                      <m:t>∈</m:t>
                    </m:r>
                    <m:sSup>
                      <m:sSupPr>
                        <m:ctrlPr>
                          <a:rPr lang="en-US" altLang="zh-CN" sz="1800" i="1">
                            <a:solidFill>
                              <a:schemeClr val="tx1"/>
                            </a:solidFill>
                            <a:latin typeface="Cambria Math" panose="02040503050406030204" charset="0"/>
                            <a:ea typeface="宋体" panose="02010600030101010101" pitchFamily="2" charset="-122"/>
                            <a:cs typeface="Cambria Math" panose="02040503050406030204" charset="0"/>
                          </a:rPr>
                        </m:ctrlPr>
                      </m:sSupPr>
                      <m:e>
                        <m:r>
                          <a:rPr lang="en-US" altLang="zh-CN" sz="1800" i="1">
                            <a:solidFill>
                              <a:schemeClr val="tx1"/>
                            </a:solidFill>
                            <a:latin typeface="Cambria Math" panose="02040503050406030204" charset="0"/>
                            <a:ea typeface="宋体" panose="02010600030101010101" pitchFamily="2" charset="-122"/>
                            <a:cs typeface="Cambria Math" panose="02040503050406030204" charset="0"/>
                          </a:rPr>
                          <m:t>𝑅</m:t>
                        </m:r>
                      </m:e>
                      <m:sup>
                        <m:r>
                          <a:rPr lang="en-US" altLang="zh-CN" sz="1800" i="1">
                            <a:solidFill>
                              <a:schemeClr val="tx1"/>
                            </a:solidFill>
                            <a:latin typeface="Cambria Math" panose="02040503050406030204" charset="0"/>
                            <a:ea typeface="宋体" panose="02010600030101010101" pitchFamily="2" charset="-122"/>
                            <a:cs typeface="Cambria Math" panose="02040503050406030204" charset="0"/>
                          </a:rPr>
                          <m:t>1</m:t>
                        </m:r>
                        <m:r>
                          <a:rPr lang="en-US" altLang="zh-CN" sz="1800" i="1">
                            <a:solidFill>
                              <a:schemeClr val="tx1"/>
                            </a:solidFill>
                            <a:latin typeface="Cambria Math" panose="02040503050406030204" charset="0"/>
                            <a:ea typeface="宋体" panose="02010600030101010101" pitchFamily="2" charset="-122"/>
                            <a:cs typeface="Cambria Math" panose="02040503050406030204" charset="0"/>
                          </a:rPr>
                          <m:t>×</m:t>
                        </m:r>
                        <m:r>
                          <a:rPr lang="en-US" altLang="zh-CN" sz="1800" i="1">
                            <a:solidFill>
                              <a:schemeClr val="tx1"/>
                            </a:solidFill>
                            <a:latin typeface="Cambria Math" panose="02040503050406030204" charset="0"/>
                            <a:ea typeface="宋体" panose="02010600030101010101" pitchFamily="2" charset="-122"/>
                            <a:cs typeface="Cambria Math" panose="02040503050406030204" charset="0"/>
                          </a:rPr>
                          <m:t>𝐷</m:t>
                        </m:r>
                      </m:sup>
                    </m:sSup>
                  </m:oMath>
                </a14:m>
                <a:endParaRPr lang="zh-CN" altLang="en-US" sz="1800">
                  <a:solidFill>
                    <a:schemeClr val="tx1"/>
                  </a:solidFill>
                  <a:latin typeface="Cambria Math" panose="02040503050406030204" charset="0"/>
                  <a:ea typeface="宋体" panose="02010600030101010101" pitchFamily="2" charset="-122"/>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custDataLst>
                  <p:tags r:id="rId5"/>
                </p:custDataLst>
              </p:nvPr>
            </p:nvSpPr>
            <p:spPr>
              <a:xfrm>
                <a:off x="788670" y="4122420"/>
                <a:ext cx="10633710" cy="538480"/>
              </a:xfrm>
              <a:prstGeom prst="rect">
                <a:avLst/>
              </a:prstGeom>
              <a:blipFill rotWithShape="1">
                <a:blip r:embed="rId6"/>
                <a:stretch>
                  <a:fillRect/>
                </a:stretch>
              </a:blipFill>
              <a:ln w="9525">
                <a:noFill/>
              </a:ln>
            </p:spPr>
            <p:txBody>
              <a:bodyPr/>
              <a:lstStyle/>
              <a:p>
                <a:r>
                  <a:rPr lang="zh-CN" altLang="en-US">
                    <a:noFill/>
                  </a:rPr>
                  <a:t> </a:t>
                </a:r>
              </a:p>
            </p:txBody>
          </p:sp>
        </mc:Fallback>
      </mc:AlternateContent>
      <p:pic>
        <p:nvPicPr>
          <p:cNvPr id="11" name="图片 10"/>
          <p:cNvPicPr>
            <a:picLocks noChangeAspect="1"/>
          </p:cNvPicPr>
          <p:nvPr>
            <p:custDataLst>
              <p:tags r:id="rId7"/>
            </p:custDataLst>
          </p:nvPr>
        </p:nvPicPr>
        <p:blipFill>
          <a:blip r:embed="rId8"/>
          <a:stretch>
            <a:fillRect/>
          </a:stretch>
        </p:blipFill>
        <p:spPr>
          <a:xfrm>
            <a:off x="4990465" y="4697730"/>
            <a:ext cx="2230755" cy="1494790"/>
          </a:xfrm>
          <a:prstGeom prst="rect">
            <a:avLst/>
          </a:prstGeom>
        </p:spPr>
      </p:pic>
      <p:pic>
        <p:nvPicPr>
          <p:cNvPr id="12" name="图片 11"/>
          <p:cNvPicPr>
            <a:picLocks noChangeAspect="1"/>
          </p:cNvPicPr>
          <p:nvPr>
            <p:custDataLst>
              <p:tags r:id="rId9"/>
            </p:custDataLst>
          </p:nvPr>
        </p:nvPicPr>
        <p:blipFill>
          <a:blip r:embed="rId10"/>
          <a:srcRect t="49645"/>
          <a:stretch>
            <a:fillRect/>
          </a:stretch>
        </p:blipFill>
        <p:spPr>
          <a:xfrm>
            <a:off x="2561590" y="604520"/>
            <a:ext cx="6912610" cy="19215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a:sym typeface="+mn-ea"/>
              </a:rPr>
              <a:t>特征解码</a:t>
            </a:r>
            <a:endParaRPr>
              <a:sym typeface="+mn-ea"/>
            </a:endParaRPr>
          </a:p>
        </p:txBody>
      </p:sp>
      <p:pic>
        <p:nvPicPr>
          <p:cNvPr id="12" name="图片 11"/>
          <p:cNvPicPr>
            <a:picLocks noChangeAspect="1"/>
          </p:cNvPicPr>
          <p:nvPr>
            <p:custDataLst>
              <p:tags r:id="rId1"/>
            </p:custDataLst>
          </p:nvPr>
        </p:nvPicPr>
        <p:blipFill>
          <a:blip r:embed="rId2"/>
          <a:srcRect t="49645"/>
          <a:stretch>
            <a:fillRect/>
          </a:stretch>
        </p:blipFill>
        <p:spPr>
          <a:xfrm>
            <a:off x="1389380" y="821690"/>
            <a:ext cx="9938385" cy="2762885"/>
          </a:xfrm>
          <a:prstGeom prst="rect">
            <a:avLst/>
          </a:prstGeom>
          <a:noFill/>
          <a:ln>
            <a:noFill/>
          </a:ln>
        </p:spPr>
      </p:pic>
      <mc:AlternateContent xmlns:mc="http://schemas.openxmlformats.org/markup-compatibility/2006">
        <mc:Choice xmlns:a14="http://schemas.microsoft.com/office/drawing/2010/main" Requires="a14">
          <p:sp>
            <p:nvSpPr>
              <p:cNvPr id="5" name="文本框 4"/>
              <p:cNvSpPr txBox="1"/>
              <p:nvPr>
                <p:custDataLst>
                  <p:tags r:id="rId3"/>
                </p:custDataLst>
              </p:nvPr>
            </p:nvSpPr>
            <p:spPr>
              <a:xfrm>
                <a:off x="688975" y="3893820"/>
                <a:ext cx="8590280" cy="368300"/>
              </a:xfrm>
              <a:prstGeom prst="rect">
                <a:avLst/>
              </a:prstGeom>
              <a:noFill/>
              <a:ln w="9525">
                <a:noFill/>
              </a:ln>
            </p:spPr>
            <p:txBody>
              <a:bodyPr wrap="square">
                <a:spAutoFit/>
              </a:bodyPr>
              <a:p>
                <a:pPr marL="0" indent="0"/>
                <a:r>
                  <a:rPr lang="zh-CN" sz="1800" b="0">
                    <a:ea typeface="宋体" panose="02010600030101010101" pitchFamily="2" charset="-122"/>
                  </a:rPr>
                  <a:t>获取</a:t>
                </a:r>
                <a:r>
                  <a:rPr lang="zh-CN" sz="1800" b="0">
                    <a:latin typeface="Cambria Math" panose="02040503050406030204" charset="0"/>
                    <a:ea typeface="宋体" panose="02010600030101010101" pitchFamily="2" charset="-122"/>
                  </a:rPr>
                  <a:t>查询</a:t>
                </a:r>
                <a:r>
                  <a:rPr lang="zh-CN" sz="1800" b="0">
                    <a:ea typeface="宋体" panose="02010600030101010101" pitchFamily="2" charset="-122"/>
                  </a:rPr>
                  <a:t>特征后，利用</a:t>
                </a:r>
                <a:r>
                  <a:rPr lang="en-US" sz="1800" b="0">
                    <a:latin typeface="Times New Roman" panose="02020603050405020304" charset="0"/>
                    <a:ea typeface="宋体" panose="02010600030101010101" pitchFamily="2" charset="-122"/>
                  </a:rPr>
                  <a:t>ConvGRU</a:t>
                </a:r>
                <a:r>
                  <a:rPr lang="zh-CN" sz="1800" b="0">
                    <a:ea typeface="宋体" panose="02010600030101010101" pitchFamily="2" charset="-122"/>
                  </a:rPr>
                  <a:t>单元计算得到光流更新</a:t>
                </a:r>
                <a14:m>
                  <m:oMath xmlns:m="http://schemas.openxmlformats.org/officeDocument/2006/math">
                    <m:r>
                      <a:rPr lang="en-US" altLang="zh-CN" sz="1800" i="1">
                        <a:latin typeface="Cambria Math" panose="02040503050406030204" charset="0"/>
                        <a:ea typeface="宋体" panose="02010600030101010101" pitchFamily="2" charset="-122"/>
                        <a:cs typeface="Cambria Math" panose="02040503050406030204" charset="0"/>
                      </a:rPr>
                      <m:t>∆</m:t>
                    </m:r>
                    <m:r>
                      <a:rPr lang="en-US" altLang="zh-CN" sz="1800" i="1">
                        <a:latin typeface="Cambria Math" panose="02040503050406030204" charset="0"/>
                        <a:ea typeface="宋体" panose="02010600030101010101" pitchFamily="2" charset="-122"/>
                        <a:cs typeface="Cambria Math" panose="02040503050406030204" charset="0"/>
                      </a:rPr>
                      <m:t>𝑓</m:t>
                    </m:r>
                  </m:oMath>
                </a14:m>
                <a:r>
                  <a:rPr lang="zh-CN" sz="1800" b="0">
                    <a:ea typeface="宋体" panose="02010600030101010101" pitchFamily="2" charset="-122"/>
                  </a:rPr>
                  <a:t>：</a:t>
                </a:r>
                <a:endParaRPr lang="zh-CN" altLang="en-US" sz="1800" b="0">
                  <a:ea typeface="宋体" panose="02010600030101010101" pitchFamily="2" charset="-122"/>
                </a:endParaRPr>
              </a:p>
            </p:txBody>
          </p:sp>
        </mc:Choice>
        <mc:Fallback>
          <p:sp>
            <p:nvSpPr>
              <p:cNvPr id="5" name="文本框 4"/>
              <p:cNvSpPr txBox="1">
                <a:spLocks noRot="1" noChangeAspect="1" noMove="1" noResize="1" noEditPoints="1" noAdjustHandles="1" noChangeArrowheads="1" noChangeShapeType="1" noTextEdit="1"/>
              </p:cNvSpPr>
              <p:nvPr>
                <p:custDataLst>
                  <p:tags r:id="rId4"/>
                </p:custDataLst>
              </p:nvPr>
            </p:nvSpPr>
            <p:spPr>
              <a:xfrm>
                <a:off x="688975" y="3893820"/>
                <a:ext cx="8590280" cy="368300"/>
              </a:xfrm>
              <a:prstGeom prst="rect">
                <a:avLst/>
              </a:prstGeom>
              <a:blipFill rotWithShape="1">
                <a:blip r:embed="rId5"/>
                <a:stretch>
                  <a:fillRect/>
                </a:stretch>
              </a:blipFill>
              <a:ln w="9525">
                <a:noFill/>
              </a:ln>
            </p:spPr>
            <p:txBody>
              <a:bodyPr/>
              <a:lstStyle/>
              <a:p>
                <a:r>
                  <a:rPr lang="zh-CN" altLang="en-US">
                    <a:noFill/>
                  </a:rPr>
                  <a:t> </a:t>
                </a:r>
              </a:p>
            </p:txBody>
          </p:sp>
        </mc:Fallback>
      </mc:AlternateContent>
      <p:pic>
        <p:nvPicPr>
          <p:cNvPr id="6" name="图片 5"/>
          <p:cNvPicPr>
            <a:picLocks noChangeAspect="1"/>
          </p:cNvPicPr>
          <p:nvPr>
            <p:custDataLst>
              <p:tags r:id="rId6"/>
            </p:custDataLst>
          </p:nvPr>
        </p:nvPicPr>
        <p:blipFill>
          <a:blip r:embed="rId7"/>
          <a:stretch>
            <a:fillRect/>
          </a:stretch>
        </p:blipFill>
        <p:spPr>
          <a:xfrm>
            <a:off x="4116070" y="4408805"/>
            <a:ext cx="3959225" cy="555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第四部分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zh-CN" altLang="en-US" dirty="0"/>
              <a:t>总结</a:t>
            </a:r>
            <a:endParaRPr lang="zh-CN" altLang="en-US" dirty="0"/>
          </a:p>
        </p:txBody>
      </p:sp>
      <p:sp>
        <p:nvSpPr>
          <p:cNvPr id="25" name="文本占位符 24"/>
          <p:cNvSpPr>
            <a:spLocks noGrp="1"/>
          </p:cNvSpPr>
          <p:nvPr>
            <p:ph type="body" sz="quarter" idx="14"/>
          </p:nvPr>
        </p:nvSpPr>
        <p:spPr>
          <a:xfrm>
            <a:off x="561340" y="3837940"/>
            <a:ext cx="10271760" cy="1522730"/>
          </a:xfrm>
        </p:spPr>
        <p:txBody>
          <a:bodyPr/>
          <a:lstStyle/>
          <a:p>
            <a:r>
              <a:rPr lang="en-US">
                <a:sym typeface="+mn-ea"/>
              </a:rPr>
              <a:t>Transformer</a:t>
            </a:r>
            <a:r>
              <a:rPr lang="zh-CN" altLang="en-US">
                <a:sym typeface="+mn-ea"/>
              </a:rPr>
              <a:t>在光流估计中的优势</a:t>
            </a:r>
            <a:endParaRPr lang="zh-CN" altLang="en-US">
              <a:sym typeface="+mn-ea"/>
            </a:endParaRPr>
          </a:p>
          <a:p>
            <a:r>
              <a:rPr lang="zh-CN" altLang="en-US">
                <a:sym typeface="+mn-ea"/>
              </a:rPr>
              <a:t>可能的改进</a:t>
            </a:r>
            <a:endParaRPr lang="zh-CN" altLang="en-US">
              <a:sym typeface="+mn-ea"/>
            </a:endParaRP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lang="en-US" altLang="zh-CN">
                <a:sym typeface="+mn-ea"/>
              </a:rPr>
              <a:t>Transformer</a:t>
            </a:r>
            <a:r>
              <a:rPr>
                <a:sym typeface="+mn-ea"/>
              </a:rPr>
              <a:t>在光流估计中的优势</a:t>
            </a:r>
            <a:endParaRPr>
              <a:sym typeface="+mn-ea"/>
            </a:endParaRPr>
          </a:p>
        </p:txBody>
      </p:sp>
      <p:sp>
        <p:nvSpPr>
          <p:cNvPr id="127" name="文本框 126"/>
          <p:cNvSpPr txBox="1"/>
          <p:nvPr/>
        </p:nvSpPr>
        <p:spPr>
          <a:xfrm>
            <a:off x="673100" y="1124585"/>
            <a:ext cx="10581005" cy="645160"/>
          </a:xfrm>
          <a:prstGeom prst="rect">
            <a:avLst/>
          </a:prstGeom>
          <a:noFill/>
          <a:ln w="9525">
            <a:noFill/>
          </a:ln>
        </p:spPr>
        <p:txBody>
          <a:bodyPr wrap="square">
            <a:spAutoFit/>
          </a:bodyPr>
          <a:p>
            <a:pPr marL="0">
              <a:buClrTx/>
              <a:buSzTx/>
              <a:buFontTx/>
            </a:pPr>
            <a:r>
              <a:rPr lang="zh-CN" sz="1800" b="0">
                <a:ea typeface="宋体" panose="02010600030101010101" pitchFamily="2" charset="-122"/>
              </a:rPr>
              <a:t>注意力机制在光流估计中的优势主要体现在其长程建模能力和选择性的编码能力，这使得光流估计的感受野更广泛、准确</a:t>
            </a:r>
            <a:endParaRPr lang="zh-CN" sz="1800" b="0">
              <a:ea typeface="宋体" panose="02010600030101010101" pitchFamily="2" charset="-122"/>
            </a:endParaRPr>
          </a:p>
        </p:txBody>
      </p:sp>
      <p:sp>
        <p:nvSpPr>
          <p:cNvPr id="3" name="文本框 2"/>
          <p:cNvSpPr txBox="1"/>
          <p:nvPr/>
        </p:nvSpPr>
        <p:spPr>
          <a:xfrm>
            <a:off x="673100" y="2059940"/>
            <a:ext cx="8913495" cy="368300"/>
          </a:xfrm>
          <a:prstGeom prst="rect">
            <a:avLst/>
          </a:prstGeom>
          <a:noFill/>
          <a:ln w="9525">
            <a:noFill/>
          </a:ln>
        </p:spPr>
        <p:txBody>
          <a:bodyPr wrap="square">
            <a:spAutoFit/>
          </a:bodyPr>
          <a:p>
            <a:pPr marL="0" indent="0"/>
            <a:r>
              <a:rPr lang="zh-CN" sz="1800" b="0">
                <a:latin typeface="Times New Roman" panose="02020603050405020304" charset="0"/>
                <a:ea typeface="宋体" panose="02010600030101010101" pitchFamily="2" charset="-122"/>
              </a:rPr>
              <a:t>这些特性可以帮助解决光流估计面临的诸多挑战，如光照变化、遮挡、复杂背景等</a:t>
            </a:r>
            <a:endParaRPr lang="zh-CN" altLang="en-US" sz="1800" b="0">
              <a:latin typeface="Times New Roman" panose="02020603050405020304" charset="0"/>
              <a:ea typeface="宋体" panose="02010600030101010101" pitchFamily="2" charset="-122"/>
            </a:endParaRPr>
          </a:p>
        </p:txBody>
      </p:sp>
      <p:pic>
        <p:nvPicPr>
          <p:cNvPr id="5" name="图片 4"/>
          <p:cNvPicPr>
            <a:picLocks noChangeAspect="1"/>
          </p:cNvPicPr>
          <p:nvPr>
            <p:custDataLst>
              <p:tags r:id="rId1"/>
            </p:custDataLst>
          </p:nvPr>
        </p:nvPicPr>
        <p:blipFill>
          <a:blip r:embed="rId2"/>
          <a:stretch>
            <a:fillRect/>
          </a:stretch>
        </p:blipFill>
        <p:spPr>
          <a:xfrm>
            <a:off x="1044575" y="3037840"/>
            <a:ext cx="10102850" cy="2837815"/>
          </a:xfrm>
          <a:prstGeom prst="rect">
            <a:avLst/>
          </a:prstGeom>
        </p:spPr>
      </p:pic>
      <p:sp>
        <p:nvSpPr>
          <p:cNvPr id="6" name="文本框 5"/>
          <p:cNvSpPr txBox="1"/>
          <p:nvPr>
            <p:custDataLst>
              <p:tags r:id="rId3"/>
            </p:custDataLst>
          </p:nvPr>
        </p:nvSpPr>
        <p:spPr>
          <a:xfrm>
            <a:off x="4177030" y="5767070"/>
            <a:ext cx="3837940" cy="368300"/>
          </a:xfrm>
          <a:prstGeom prst="rect">
            <a:avLst/>
          </a:prstGeom>
          <a:noFill/>
          <a:ln w="9525">
            <a:noFill/>
          </a:ln>
        </p:spPr>
        <p:txBody>
          <a:bodyPr wrap="square">
            <a:spAutoFit/>
          </a:bodyPr>
          <a:p>
            <a:pPr marL="0" indent="0"/>
            <a:r>
              <a:rPr lang="zh-CN" sz="1800" b="0">
                <a:latin typeface="Times New Roman" panose="02020603050405020304" charset="0"/>
                <a:ea typeface="宋体" panose="02010600030101010101" pitchFamily="2" charset="-122"/>
              </a:rPr>
              <a:t>光流估计模型</a:t>
            </a:r>
            <a:r>
              <a:rPr lang="en-US" altLang="zh-CN" sz="1800" b="0">
                <a:latin typeface="Times New Roman" panose="02020603050405020304" charset="0"/>
                <a:ea typeface="宋体" panose="02010600030101010101" pitchFamily="2" charset="-122"/>
              </a:rPr>
              <a:t>GMA</a:t>
            </a:r>
            <a:r>
              <a:rPr lang="zh-CN" altLang="en-US" sz="1800" b="0">
                <a:latin typeface="Times New Roman" panose="02020603050405020304" charset="0"/>
                <a:ea typeface="宋体" panose="02010600030101010101" pitchFamily="2" charset="-122"/>
              </a:rPr>
              <a:t>实验对比结果</a:t>
            </a:r>
            <a:endParaRPr lang="zh-CN" altLang="en-US" sz="1800" b="0">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7516495" cy="478155"/>
          </a:xfrm>
        </p:spPr>
        <p:txBody>
          <a:bodyPr wrap="square"/>
          <a:lstStyle/>
          <a:p>
            <a:pPr algn="l">
              <a:buClrTx/>
              <a:buSzTx/>
              <a:buFontTx/>
            </a:pPr>
            <a:r>
              <a:rPr>
                <a:sym typeface="+mn-ea"/>
              </a:rPr>
              <a:t>可能的改进</a:t>
            </a:r>
            <a:endParaRPr>
              <a:sym typeface="+mn-ea"/>
            </a:endParaRPr>
          </a:p>
        </p:txBody>
      </p:sp>
      <p:sp>
        <p:nvSpPr>
          <p:cNvPr id="127" name="文本框 126"/>
          <p:cNvSpPr txBox="1"/>
          <p:nvPr/>
        </p:nvSpPr>
        <p:spPr>
          <a:xfrm>
            <a:off x="673100" y="4533265"/>
            <a:ext cx="7011035" cy="368300"/>
          </a:xfrm>
          <a:prstGeom prst="rect">
            <a:avLst/>
          </a:prstGeom>
          <a:noFill/>
          <a:ln w="9525">
            <a:noFill/>
          </a:ln>
        </p:spPr>
        <p:txBody>
          <a:bodyPr wrap="square">
            <a:spAutoFit/>
          </a:bodyPr>
          <a:p>
            <a:pPr marL="0">
              <a:buClrTx/>
              <a:buSzTx/>
              <a:buFontTx/>
            </a:pPr>
            <a:r>
              <a:rPr lang="zh-CN" altLang="en-US" sz="1800" b="0">
                <a:ea typeface="宋体" panose="02010600030101010101" pitchFamily="2" charset="-122"/>
              </a:rPr>
              <a:t>（</a:t>
            </a:r>
            <a:r>
              <a:rPr lang="en-US" altLang="zh-CN" sz="1800" b="0">
                <a:ea typeface="宋体" panose="02010600030101010101" pitchFamily="2" charset="-122"/>
              </a:rPr>
              <a:t>1</a:t>
            </a:r>
            <a:r>
              <a:rPr lang="zh-CN" altLang="en-US" sz="1800" b="0">
                <a:ea typeface="宋体" panose="02010600030101010101" pitchFamily="2" charset="-122"/>
              </a:rPr>
              <a:t>）</a:t>
            </a:r>
            <a:r>
              <a:rPr lang="en-US" altLang="zh-CN" sz="1800" b="0">
                <a:ea typeface="宋体" panose="02010600030101010101" pitchFamily="2" charset="-122"/>
              </a:rPr>
              <a:t> 网络结构</a:t>
            </a:r>
            <a:r>
              <a:rPr lang="zh-CN" altLang="en-US" sz="1800" b="0">
                <a:ea typeface="宋体" panose="02010600030101010101" pitchFamily="2" charset="-122"/>
              </a:rPr>
              <a:t>的复杂度</a:t>
            </a:r>
            <a:endParaRPr lang="zh-CN" altLang="en-US" sz="1800" b="0">
              <a:ea typeface="宋体" panose="02010600030101010101" pitchFamily="2" charset="-122"/>
            </a:endParaRPr>
          </a:p>
        </p:txBody>
      </p:sp>
      <p:sp>
        <p:nvSpPr>
          <p:cNvPr id="2" name="文本框 1"/>
          <p:cNvSpPr txBox="1"/>
          <p:nvPr>
            <p:custDataLst>
              <p:tags r:id="rId1"/>
            </p:custDataLst>
          </p:nvPr>
        </p:nvSpPr>
        <p:spPr>
          <a:xfrm>
            <a:off x="673100" y="5092065"/>
            <a:ext cx="7011035" cy="368300"/>
          </a:xfrm>
          <a:prstGeom prst="rect">
            <a:avLst/>
          </a:prstGeom>
          <a:noFill/>
          <a:ln w="9525">
            <a:noFill/>
          </a:ln>
        </p:spPr>
        <p:txBody>
          <a:bodyPr wrap="square">
            <a:spAutoFit/>
          </a:bodyPr>
          <a:p>
            <a:pPr marL="0">
              <a:buClrTx/>
              <a:buSzTx/>
              <a:buFontTx/>
            </a:pPr>
            <a:r>
              <a:rPr lang="zh-CN" altLang="en-US" sz="1800" b="0">
                <a:ea typeface="宋体" panose="02010600030101010101" pitchFamily="2" charset="-122"/>
              </a:rPr>
              <a:t>（</a:t>
            </a:r>
            <a:r>
              <a:rPr lang="en-US" altLang="zh-CN" sz="1800" b="0">
                <a:ea typeface="宋体" panose="02010600030101010101" pitchFamily="2" charset="-122"/>
              </a:rPr>
              <a:t>2</a:t>
            </a:r>
            <a:r>
              <a:rPr lang="zh-CN" altLang="en-US" sz="1800" b="0">
                <a:ea typeface="宋体" panose="02010600030101010101" pitchFamily="2" charset="-122"/>
              </a:rPr>
              <a:t>）</a:t>
            </a:r>
            <a:r>
              <a:rPr lang="en-US" altLang="zh-CN" sz="1800" b="0">
                <a:ea typeface="宋体" panose="02010600030101010101" pitchFamily="2" charset="-122"/>
              </a:rPr>
              <a:t> </a:t>
            </a:r>
            <a:r>
              <a:rPr lang="zh-CN" altLang="en-US" sz="1800" b="0">
                <a:ea typeface="宋体" panose="02010600030101010101" pitchFamily="2" charset="-122"/>
              </a:rPr>
              <a:t>新的光流估计架构</a:t>
            </a:r>
            <a:endParaRPr lang="zh-CN" altLang="en-US" sz="1800" b="0">
              <a:ea typeface="宋体" panose="02010600030101010101" pitchFamily="2" charset="-122"/>
            </a:endParaRPr>
          </a:p>
        </p:txBody>
      </p:sp>
      <p:pic>
        <p:nvPicPr>
          <p:cNvPr id="7" name="图片 6"/>
          <p:cNvPicPr>
            <a:picLocks noChangeAspect="1"/>
          </p:cNvPicPr>
          <p:nvPr>
            <p:custDataLst>
              <p:tags r:id="rId2"/>
            </p:custDataLst>
          </p:nvPr>
        </p:nvPicPr>
        <p:blipFill>
          <a:blip r:embed="rId3"/>
          <a:stretch>
            <a:fillRect/>
          </a:stretch>
        </p:blipFill>
        <p:spPr>
          <a:xfrm>
            <a:off x="2675255" y="728345"/>
            <a:ext cx="6523355" cy="3601085"/>
          </a:xfrm>
          <a:prstGeom prst="rect">
            <a:avLst/>
          </a:prstGeom>
          <a:noFill/>
          <a:ln>
            <a:noFill/>
          </a:ln>
        </p:spPr>
      </p:pic>
      <p:sp>
        <p:nvSpPr>
          <p:cNvPr id="8" name="文本框 7"/>
          <p:cNvSpPr txBox="1"/>
          <p:nvPr>
            <p:custDataLst>
              <p:tags r:id="rId4"/>
            </p:custDataLst>
          </p:nvPr>
        </p:nvSpPr>
        <p:spPr>
          <a:xfrm>
            <a:off x="673100" y="5650865"/>
            <a:ext cx="7011035" cy="368300"/>
          </a:xfrm>
          <a:prstGeom prst="rect">
            <a:avLst/>
          </a:prstGeom>
          <a:noFill/>
          <a:ln w="9525">
            <a:noFill/>
          </a:ln>
        </p:spPr>
        <p:txBody>
          <a:bodyPr wrap="square">
            <a:spAutoFit/>
          </a:bodyPr>
          <a:p>
            <a:pPr marL="0">
              <a:buClrTx/>
              <a:buSzTx/>
              <a:buFontTx/>
            </a:pPr>
            <a:r>
              <a:rPr lang="zh-CN" altLang="en-US" sz="1800" b="0">
                <a:ea typeface="宋体" panose="02010600030101010101" pitchFamily="2" charset="-122"/>
              </a:rPr>
              <a:t>（</a:t>
            </a:r>
            <a:r>
              <a:rPr lang="en-US" altLang="zh-CN" sz="1800" b="0">
                <a:ea typeface="宋体" panose="02010600030101010101" pitchFamily="2" charset="-122"/>
              </a:rPr>
              <a:t>3</a:t>
            </a:r>
            <a:r>
              <a:rPr lang="zh-CN" altLang="en-US" sz="1800" b="0">
                <a:ea typeface="宋体" panose="02010600030101010101" pitchFamily="2" charset="-122"/>
              </a:rPr>
              <a:t>）</a:t>
            </a:r>
            <a:r>
              <a:rPr lang="en-US" altLang="zh-CN" sz="1800" b="0">
                <a:ea typeface="宋体" panose="02010600030101010101" pitchFamily="2" charset="-122"/>
              </a:rPr>
              <a:t> </a:t>
            </a:r>
            <a:r>
              <a:rPr lang="zh-CN" altLang="en-US" sz="1800" b="0">
                <a:ea typeface="宋体" panose="02010600030101010101" pitchFamily="2" charset="-122"/>
              </a:rPr>
              <a:t>基于</a:t>
            </a:r>
            <a:r>
              <a:rPr lang="en-US" altLang="zh-CN" sz="1800" b="0">
                <a:ea typeface="宋体" panose="02010600030101010101" pitchFamily="2" charset="-122"/>
              </a:rPr>
              <a:t>Transformer</a:t>
            </a:r>
            <a:r>
              <a:rPr lang="zh-CN" altLang="en-US" sz="1800" b="0">
                <a:ea typeface="宋体" panose="02010600030101010101" pitchFamily="2" charset="-122"/>
              </a:rPr>
              <a:t>注意力机制</a:t>
            </a:r>
            <a:r>
              <a:rPr lang="zh-CN" altLang="en-US" sz="1800" b="0">
                <a:ea typeface="宋体" panose="02010600030101010101" pitchFamily="2" charset="-122"/>
              </a:rPr>
              <a:t>的改进</a:t>
            </a:r>
            <a:endParaRPr lang="zh-CN" altLang="en-US" sz="1800" b="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user-avatar-profile_70039"/>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7608346" y="4599386"/>
            <a:ext cx="3714570" cy="332105"/>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汇报人：张鹏杰</a:t>
            </a:r>
            <a:endParaRPr lang="zh-CN" altLang="en-US" spc="300" dirty="0">
              <a:solidFill>
                <a:schemeClr val="bg1">
                  <a:alpha val="90000"/>
                </a:schemeClr>
              </a:solidFill>
              <a:latin typeface="+mn-ea"/>
            </a:endParaRPr>
          </a:p>
        </p:txBody>
      </p:sp>
      <p:sp>
        <p:nvSpPr>
          <p:cNvPr id="23" name="文本框 22"/>
          <p:cNvSpPr txBox="1"/>
          <p:nvPr/>
        </p:nvSpPr>
        <p:spPr>
          <a:xfrm>
            <a:off x="4622801" y="2011086"/>
            <a:ext cx="6914815" cy="1015365"/>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mn-ea"/>
                <a:ea typeface="+mn-ea"/>
              </a:rPr>
              <a:t>感谢观看</a:t>
            </a:r>
            <a:endParaRPr lang="en-US" sz="6000" spc="300" dirty="0">
              <a:solidFill>
                <a:schemeClr val="bg1"/>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055"/>
            <a:ext cx="8643848" cy="478155"/>
          </a:xfrm>
        </p:spPr>
        <p:txBody>
          <a:bodyPr/>
          <a:lstStyle/>
          <a:p>
            <a:r>
              <a:rPr lang="en-US" altLang="zh-CN">
                <a:sym typeface="+mn-ea"/>
              </a:rPr>
              <a:t>Attention is all you need</a:t>
            </a:r>
            <a:endParaRPr lang="en-US" altLang="zh-CN">
              <a:sym typeface="+mn-ea"/>
            </a:endParaRPr>
          </a:p>
        </p:txBody>
      </p:sp>
      <p:sp>
        <p:nvSpPr>
          <p:cNvPr id="2" name="文本框 1"/>
          <p:cNvSpPr txBox="1"/>
          <p:nvPr/>
        </p:nvSpPr>
        <p:spPr>
          <a:xfrm>
            <a:off x="759460" y="1203960"/>
            <a:ext cx="6147435" cy="1753235"/>
          </a:xfrm>
          <a:prstGeom prst="rect">
            <a:avLst/>
          </a:prstGeom>
          <a:noFill/>
          <a:ln w="9525">
            <a:noFill/>
          </a:ln>
        </p:spPr>
        <p:txBody>
          <a:bodyPr wrap="square">
            <a:spAutoFit/>
          </a:bodyPr>
          <a:p>
            <a:pPr marL="0" indent="457200" algn="l" latinLnBrk="0">
              <a:lnSpc>
                <a:spcPct val="150000"/>
              </a:lnSpc>
              <a:buClrTx/>
              <a:buSzTx/>
              <a:buFontTx/>
              <a:extLst>
                <a:ext uri="{35155182-B16C-46BC-9424-99874614C6A1}">
                  <wpsdc:indentchars xmlns:wpsdc="http://www.wps.cn/officeDocument/2017/drawingmlCustomData" val="200" checksum="59296752"/>
                </a:ext>
              </a:extLst>
            </a:pPr>
            <a:r>
              <a:rPr lang="zh-CN" altLang="en-US" sz="1800" b="0">
                <a:latin typeface="Cambria Math" panose="02040503050406030204" charset="0"/>
                <a:ea typeface="宋体" panose="02010600030101010101" pitchFamily="2" charset="-122"/>
                <a:cs typeface="Cambria Math" panose="02040503050406030204" charset="0"/>
              </a:rPr>
              <a:t>Transformer是一个完全抛弃RNN、CNN等传统结构，仅用Attention机制实现的模型架构，其在2017年发布并被用于机器翻译任务，取得了很好的性能，这使得注意力机制开始成为研究的热点。</a:t>
            </a:r>
            <a:endParaRPr lang="zh-CN" altLang="en-US" sz="1800" b="0">
              <a:latin typeface="Cambria Math" panose="02040503050406030204" charset="0"/>
              <a:ea typeface="宋体" panose="02010600030101010101" pitchFamily="2" charset="-122"/>
              <a:cs typeface="Cambria Math" panose="02040503050406030204" charset="0"/>
            </a:endParaRPr>
          </a:p>
        </p:txBody>
      </p:sp>
      <p:pic>
        <p:nvPicPr>
          <p:cNvPr id="4" name="图片 1"/>
          <p:cNvPicPr>
            <a:picLocks noChangeAspect="1"/>
          </p:cNvPicPr>
          <p:nvPr>
            <p:custDataLst>
              <p:tags r:id="rId1"/>
            </p:custDataLst>
          </p:nvPr>
        </p:nvPicPr>
        <p:blipFill>
          <a:blip r:embed="rId2"/>
          <a:stretch>
            <a:fillRect/>
          </a:stretch>
        </p:blipFill>
        <p:spPr>
          <a:xfrm>
            <a:off x="7843520" y="970280"/>
            <a:ext cx="3660775" cy="519239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5340985" cy="478155"/>
          </a:xfrm>
        </p:spPr>
        <p:txBody>
          <a:bodyPr wrap="square"/>
          <a:lstStyle/>
          <a:p>
            <a:r>
              <a:rPr lang="en-US" altLang="zh-CN">
                <a:sym typeface="+mn-ea"/>
              </a:rPr>
              <a:t>Encoder</a:t>
            </a:r>
            <a:endParaRPr lang="en-US" altLang="zh-CN">
              <a:sym typeface="+mn-ea"/>
            </a:endParaRPr>
          </a:p>
        </p:txBody>
      </p:sp>
      <p:pic>
        <p:nvPicPr>
          <p:cNvPr id="4" name="图片 1"/>
          <p:cNvPicPr>
            <a:picLocks noChangeAspect="1"/>
          </p:cNvPicPr>
          <p:nvPr>
            <p:custDataLst>
              <p:tags r:id="rId1"/>
            </p:custDataLst>
          </p:nvPr>
        </p:nvPicPr>
        <p:blipFill>
          <a:blip r:embed="rId2"/>
          <a:srcRect t="33729" r="52212"/>
          <a:stretch>
            <a:fillRect/>
          </a:stretch>
        </p:blipFill>
        <p:spPr>
          <a:xfrm>
            <a:off x="8742045" y="893445"/>
            <a:ext cx="2687320" cy="5288280"/>
          </a:xfrm>
          <a:prstGeom prst="rect">
            <a:avLst/>
          </a:prstGeom>
          <a:noFill/>
          <a:ln>
            <a:noFill/>
          </a:ln>
        </p:spPr>
      </p:pic>
      <mc:AlternateContent xmlns:mc="http://schemas.openxmlformats.org/markup-compatibility/2006">
        <mc:Choice xmlns:a14="http://schemas.microsoft.com/office/drawing/2010/main" Requires="a14">
          <p:sp>
            <p:nvSpPr>
              <p:cNvPr id="8" name="文本框 7"/>
              <p:cNvSpPr txBox="1"/>
              <p:nvPr/>
            </p:nvSpPr>
            <p:spPr>
              <a:xfrm>
                <a:off x="807085" y="1000125"/>
                <a:ext cx="6975475" cy="368300"/>
              </a:xfrm>
              <a:prstGeom prst="rect">
                <a:avLst/>
              </a:prstGeom>
              <a:noFill/>
              <a:ln w="9525">
                <a:noFill/>
              </a:ln>
            </p:spPr>
            <p:txBody>
              <a:bodyPr wrap="square">
                <a:spAutoFit/>
              </a:bodyPr>
              <a:p>
                <a:pPr marL="0" indent="0"/>
                <a:r>
                  <a:rPr lang="zh-CN" sz="1800" b="0">
                    <a:latin typeface="Times New Roman" panose="02020603050405020304" charset="0"/>
                    <a:ea typeface="宋体" panose="02010600030101010101" pitchFamily="2" charset="-122"/>
                  </a:rPr>
                  <a:t>首先模型需要对输入</a:t>
                </a:r>
                <a14:m>
                  <m:oMath xmlns:m="http://schemas.openxmlformats.org/officeDocument/2006/math">
                    <m:r>
                      <a:rPr lang="en-US" altLang="zh-CN" sz="1800" b="0" i="1">
                        <a:latin typeface="Cambria Math" panose="02040503050406030204" charset="0"/>
                        <a:ea typeface="宋体" panose="02010600030101010101" pitchFamily="2" charset="-122"/>
                        <a:cs typeface="Cambria Math" panose="02040503050406030204" charset="0"/>
                      </a:rPr>
                      <m:t>𝐼</m:t>
                    </m:r>
                  </m:oMath>
                </a14:m>
                <a:r>
                  <a:rPr lang="zh-CN" altLang="en-US" sz="1800">
                    <a:latin typeface="Cambria Math" panose="02040503050406030204" charset="0"/>
                    <a:ea typeface="宋体" panose="02010600030101010101" pitchFamily="2" charset="-122"/>
                    <a:cs typeface="Cambria Math" panose="02040503050406030204" charset="0"/>
                  </a:rPr>
                  <a:t>进行词嵌入，获得</a:t>
                </a:r>
                <a:r>
                  <a:rPr lang="en-US" altLang="zh-CN" sz="1800">
                    <a:latin typeface="Cambria Math" panose="02040503050406030204" charset="0"/>
                    <a:ea typeface="宋体" panose="02010600030101010101" pitchFamily="2" charset="-122"/>
                    <a:cs typeface="Cambria Math" panose="02040503050406030204" charset="0"/>
                  </a:rPr>
                  <a:t>K</a:t>
                </a:r>
                <a:r>
                  <a:rPr lang="zh-CN" altLang="en-US" sz="1800">
                    <a:latin typeface="Cambria Math" panose="02040503050406030204" charset="0"/>
                    <a:ea typeface="宋体" panose="02010600030101010101" pitchFamily="2" charset="-122"/>
                    <a:cs typeface="Cambria Math" panose="02040503050406030204" charset="0"/>
                  </a:rPr>
                  <a:t>个</a:t>
                </a:r>
                <a:r>
                  <a:rPr lang="en-US" altLang="zh-CN" sz="1800">
                    <a:latin typeface="Cambria Math" panose="02040503050406030204" charset="0"/>
                    <a:ea typeface="宋体" panose="02010600030101010101" pitchFamily="2" charset="-122"/>
                    <a:cs typeface="Cambria Math" panose="02040503050406030204" charset="0"/>
                  </a:rPr>
                  <a:t>D</a:t>
                </a:r>
                <a:r>
                  <a:rPr lang="zh-CN" altLang="en-US" sz="1800">
                    <a:latin typeface="Cambria Math" panose="02040503050406030204" charset="0"/>
                    <a:ea typeface="宋体" panose="02010600030101010101" pitchFamily="2" charset="-122"/>
                    <a:cs typeface="Cambria Math" panose="02040503050406030204" charset="0"/>
                  </a:rPr>
                  <a:t>维的</a:t>
                </a:r>
                <a:r>
                  <a:rPr lang="en-US" altLang="zh-CN" sz="1800">
                    <a:latin typeface="Cambria Math" panose="02040503050406030204" charset="0"/>
                    <a:ea typeface="宋体" panose="02010600030101010101" pitchFamily="2" charset="-122"/>
                    <a:cs typeface="Cambria Math" panose="02040503050406030204" charset="0"/>
                  </a:rPr>
                  <a:t>Token</a:t>
                </a:r>
                <a:r>
                  <a:rPr lang="zh-CN" altLang="en-US" sz="1800">
                    <a:latin typeface="Cambria Math" panose="02040503050406030204" charset="0"/>
                    <a:ea typeface="宋体" panose="02010600030101010101" pitchFamily="2" charset="-122"/>
                    <a:cs typeface="Cambria Math" panose="02040503050406030204" charset="0"/>
                  </a:rPr>
                  <a:t>特征，记为</a:t>
                </a:r>
                <a:endParaRPr lang="zh-CN" altLang="en-US" sz="1800">
                  <a:latin typeface="Cambria Math" panose="02040503050406030204" charset="0"/>
                  <a:ea typeface="宋体" panose="02010600030101010101" pitchFamily="2" charset="-122"/>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807085" y="1000125"/>
                <a:ext cx="6975475" cy="368300"/>
              </a:xfrm>
              <a:prstGeom prst="rect">
                <a:avLst/>
              </a:prstGeom>
              <a:blipFill rotWithShape="1">
                <a:blip r:embed="rId3"/>
                <a:stretch>
                  <a:fillRect/>
                </a:stretch>
              </a:blipFill>
              <a:ln w="952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3579431" y="1510919"/>
                <a:ext cx="1256665" cy="353695"/>
              </a:xfrm>
              <a:prstGeom prst="rect">
                <a:avLst/>
              </a:prstGeom>
              <a:noFill/>
            </p:spPr>
            <p:txBody>
              <a:bodyPr wrap="non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𝑋</m:t>
                          </m:r>
                        </m:e>
                        <m:sub>
                          <m:r>
                            <a:rPr lang="en-US" altLang="zh-CN" i="1">
                              <a:latin typeface="Cambria Math" panose="02040503050406030204" charset="0"/>
                              <a:cs typeface="Cambria Math" panose="02040503050406030204" charset="0"/>
                            </a:rPr>
                            <m:t>𝑒𝑚𝑏𝑒𝑑𝑑𝑖𝑛𝑔</m:t>
                          </m:r>
                        </m:sub>
                      </m:sSub>
                    </m:oMath>
                  </m:oMathPara>
                </a14:m>
                <a:endParaRPr lang="zh-CN" altLang="en-US"/>
              </a:p>
            </p:txBody>
          </p:sp>
        </mc:Choice>
        <mc:Fallback>
          <p:sp>
            <p:nvSpPr>
              <p:cNvPr id="14" name="文本框 13"/>
              <p:cNvSpPr txBox="1">
                <a:spLocks noRot="1" noChangeAspect="1" noMove="1" noResize="1" noEditPoints="1" noAdjustHandles="1" noChangeArrowheads="1" noChangeShapeType="1" noTextEdit="1"/>
              </p:cNvSpPr>
              <p:nvPr/>
            </p:nvSpPr>
            <p:spPr>
              <a:xfrm>
                <a:off x="3579431" y="1510919"/>
                <a:ext cx="1256665" cy="353695"/>
              </a:xfrm>
              <a:prstGeom prst="rect">
                <a:avLst/>
              </a:prstGeom>
              <a:blipFill rotWithShape="1">
                <a:blip r:embed="rId4"/>
                <a:stretch>
                  <a:fillRect l="-45" t="-72" r="45" b="72"/>
                </a:stretch>
              </a:blipFill>
            </p:spPr>
            <p:txBody>
              <a:bodyPr/>
              <a:lstStyle/>
              <a:p>
                <a:r>
                  <a:rPr lang="zh-CN" altLang="en-US">
                    <a:noFill/>
                  </a:rPr>
                  <a:t> </a:t>
                </a:r>
              </a:p>
            </p:txBody>
          </p:sp>
        </mc:Fallback>
      </mc:AlternateContent>
      <p:pic>
        <p:nvPicPr>
          <p:cNvPr id="15" name="图片 14"/>
          <p:cNvPicPr>
            <a:picLocks noChangeAspect="1"/>
          </p:cNvPicPr>
          <p:nvPr>
            <p:custDataLst>
              <p:tags r:id="rId5"/>
            </p:custDataLst>
          </p:nvPr>
        </p:nvPicPr>
        <p:blipFill>
          <a:blip r:embed="rId6"/>
          <a:stretch>
            <a:fillRect/>
          </a:stretch>
        </p:blipFill>
        <p:spPr>
          <a:xfrm>
            <a:off x="2780665" y="3175635"/>
            <a:ext cx="2853690" cy="1734185"/>
          </a:xfrm>
          <a:prstGeom prst="rect">
            <a:avLst/>
          </a:prstGeom>
        </p:spPr>
      </p:pic>
      <p:sp>
        <p:nvSpPr>
          <p:cNvPr id="106" name="文本框 105"/>
          <p:cNvSpPr txBox="1"/>
          <p:nvPr/>
        </p:nvSpPr>
        <p:spPr>
          <a:xfrm>
            <a:off x="807085" y="2075815"/>
            <a:ext cx="7356475" cy="645160"/>
          </a:xfrm>
          <a:prstGeom prst="rect">
            <a:avLst/>
          </a:prstGeom>
          <a:noFill/>
          <a:ln w="9525">
            <a:noFill/>
          </a:ln>
        </p:spPr>
        <p:txBody>
          <a:bodyPr wrap="square">
            <a:spAutoFit/>
          </a:bodyPr>
          <a:p>
            <a:pPr marL="0" algn="l">
              <a:buClrTx/>
              <a:buSzTx/>
              <a:buFontTx/>
            </a:pPr>
            <a:r>
              <a:rPr lang="zh-CN" sz="1800" b="0">
                <a:latin typeface="Times New Roman" panose="02020603050405020304" charset="0"/>
                <a:ea typeface="宋体" panose="02010600030101010101" pitchFamily="2" charset="-122"/>
              </a:rPr>
              <a:t>随后利用编码器对输入进行特征编码，每个编码块都包括多头注意力、前馈神经网络两个部分。</a:t>
            </a:r>
            <a:endParaRPr lang="zh-CN" sz="1800" b="0">
              <a:latin typeface="Times New Roman" panose="02020603050405020304" charset="0"/>
              <a:ea typeface="宋体" panose="02010600030101010101" pitchFamily="2" charset="-122"/>
            </a:endParaRPr>
          </a:p>
        </p:txBody>
      </p:sp>
      <p:sp>
        <p:nvSpPr>
          <p:cNvPr id="16" name="文本框 15"/>
          <p:cNvSpPr txBox="1"/>
          <p:nvPr>
            <p:custDataLst>
              <p:tags r:id="rId7"/>
            </p:custDataLst>
          </p:nvPr>
        </p:nvSpPr>
        <p:spPr>
          <a:xfrm>
            <a:off x="1120775" y="2792730"/>
            <a:ext cx="5657850" cy="368300"/>
          </a:xfrm>
          <a:prstGeom prst="rect">
            <a:avLst/>
          </a:prstGeom>
          <a:noFill/>
          <a:ln w="9525">
            <a:noFill/>
          </a:ln>
        </p:spPr>
        <p:txBody>
          <a:bodyPr wrap="square">
            <a:spAutoFit/>
          </a:bodyPr>
          <a:p>
            <a:pPr marL="285750" indent="-285750" algn="l">
              <a:buClrTx/>
              <a:buSzTx/>
              <a:buFont typeface="Arial" panose="020B0604020202020204" pitchFamily="34" charset="0"/>
              <a:buChar char="•"/>
            </a:pPr>
            <a:r>
              <a:rPr lang="zh-CN" sz="1800" b="0">
                <a:latin typeface="Times New Roman" panose="02020603050405020304" charset="0"/>
                <a:ea typeface="宋体" panose="02010600030101010101" pitchFamily="2" charset="-122"/>
              </a:rPr>
              <a:t>注意力模块的计算：</a:t>
            </a:r>
            <a:endParaRPr lang="zh-CN" sz="1800" b="0">
              <a:latin typeface="Times New Roman" panose="02020603050405020304" charset="0"/>
              <a:ea typeface="宋体" panose="02010600030101010101" pitchFamily="2" charset="-122"/>
            </a:endParaRPr>
          </a:p>
        </p:txBody>
      </p:sp>
      <p:pic>
        <p:nvPicPr>
          <p:cNvPr id="18" name="图片 17"/>
          <p:cNvPicPr>
            <a:picLocks noChangeAspect="1"/>
          </p:cNvPicPr>
          <p:nvPr>
            <p:custDataLst>
              <p:tags r:id="rId8"/>
            </p:custDataLst>
          </p:nvPr>
        </p:nvPicPr>
        <p:blipFill>
          <a:blip r:embed="rId9"/>
          <a:stretch>
            <a:fillRect/>
          </a:stretch>
        </p:blipFill>
        <p:spPr>
          <a:xfrm>
            <a:off x="3003550" y="5387340"/>
            <a:ext cx="2582545" cy="490220"/>
          </a:xfrm>
          <a:prstGeom prst="rect">
            <a:avLst/>
          </a:prstGeom>
        </p:spPr>
      </p:pic>
      <p:sp>
        <p:nvSpPr>
          <p:cNvPr id="19" name="文本框 18"/>
          <p:cNvSpPr txBox="1"/>
          <p:nvPr>
            <p:custDataLst>
              <p:tags r:id="rId10"/>
            </p:custDataLst>
          </p:nvPr>
        </p:nvSpPr>
        <p:spPr>
          <a:xfrm>
            <a:off x="1120775" y="5019675"/>
            <a:ext cx="5657850" cy="368300"/>
          </a:xfrm>
          <a:prstGeom prst="rect">
            <a:avLst/>
          </a:prstGeom>
          <a:noFill/>
          <a:ln w="9525">
            <a:noFill/>
          </a:ln>
        </p:spPr>
        <p:txBody>
          <a:bodyPr wrap="square">
            <a:spAutoFit/>
          </a:bodyPr>
          <a:p>
            <a:pPr marL="285750" indent="-285750" algn="l">
              <a:buClrTx/>
              <a:buSzTx/>
              <a:buFont typeface="Arial" panose="020B0604020202020204" pitchFamily="34" charset="0"/>
              <a:buChar char="•"/>
            </a:pPr>
            <a:r>
              <a:rPr lang="zh-CN" sz="1800" b="0">
                <a:latin typeface="Times New Roman" panose="02020603050405020304" charset="0"/>
                <a:ea typeface="宋体" panose="02010600030101010101" pitchFamily="2" charset="-122"/>
              </a:rPr>
              <a:t>前馈神经网络的计算：</a:t>
            </a:r>
            <a:endParaRPr lang="zh-CN" sz="1800" b="0">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5340985" cy="478155"/>
          </a:xfrm>
        </p:spPr>
        <p:txBody>
          <a:bodyPr wrap="square"/>
          <a:lstStyle/>
          <a:p>
            <a:r>
              <a:rPr lang="en-US" altLang="zh-CN">
                <a:sym typeface="+mn-ea"/>
              </a:rPr>
              <a:t>Decoder</a:t>
            </a:r>
            <a:endParaRPr lang="en-US" altLang="zh-CN">
              <a:sym typeface="+mn-ea"/>
            </a:endParaRPr>
          </a:p>
        </p:txBody>
      </p:sp>
      <p:sp>
        <p:nvSpPr>
          <p:cNvPr id="8" name="文本框 7"/>
          <p:cNvSpPr txBox="1"/>
          <p:nvPr/>
        </p:nvSpPr>
        <p:spPr>
          <a:xfrm>
            <a:off x="807085" y="1088390"/>
            <a:ext cx="6975475" cy="368300"/>
          </a:xfrm>
          <a:prstGeom prst="rect">
            <a:avLst/>
          </a:prstGeom>
          <a:noFill/>
          <a:ln w="9525">
            <a:noFill/>
          </a:ln>
        </p:spPr>
        <p:txBody>
          <a:bodyPr wrap="square">
            <a:spAutoFit/>
          </a:bodyPr>
          <a:p>
            <a:pPr marL="0" indent="0"/>
            <a:r>
              <a:rPr lang="zh-CN" altLang="en-US" sz="1800">
                <a:latin typeface="Cambria Math" panose="02040503050406030204" charset="0"/>
                <a:ea typeface="宋体" panose="02010600030101010101" pitchFamily="2" charset="-122"/>
                <a:cs typeface="Cambria Math" panose="02040503050406030204" charset="0"/>
              </a:rPr>
              <a:t>解码块采用与</a:t>
            </a:r>
            <a:r>
              <a:rPr lang="en-US" altLang="zh-CN" sz="1800">
                <a:latin typeface="Cambria Math" panose="02040503050406030204" charset="0"/>
                <a:ea typeface="宋体" panose="02010600030101010101" pitchFamily="2" charset="-122"/>
                <a:cs typeface="Cambria Math" panose="02040503050406030204" charset="0"/>
              </a:rPr>
              <a:t>Encoder</a:t>
            </a:r>
            <a:r>
              <a:rPr lang="zh-CN" altLang="en-US" sz="1800">
                <a:latin typeface="Cambria Math" panose="02040503050406030204" charset="0"/>
                <a:ea typeface="宋体" panose="02010600030101010101" pitchFamily="2" charset="-122"/>
                <a:cs typeface="Cambria Math" panose="02040503050406030204" charset="0"/>
              </a:rPr>
              <a:t>相同的结构</a:t>
            </a:r>
            <a:endParaRPr lang="zh-CN" altLang="en-US" sz="1800">
              <a:latin typeface="Cambria Math" panose="02040503050406030204" charset="0"/>
              <a:ea typeface="宋体" panose="02010600030101010101" pitchFamily="2" charset="-122"/>
              <a:cs typeface="Cambria Math" panose="02040503050406030204" charset="0"/>
            </a:endParaRPr>
          </a:p>
        </p:txBody>
      </p:sp>
      <p:pic>
        <p:nvPicPr>
          <p:cNvPr id="2" name="图片 1"/>
          <p:cNvPicPr>
            <a:picLocks noChangeAspect="1"/>
          </p:cNvPicPr>
          <p:nvPr>
            <p:custDataLst>
              <p:tags r:id="rId1"/>
            </p:custDataLst>
          </p:nvPr>
        </p:nvPicPr>
        <p:blipFill>
          <a:blip r:embed="rId2"/>
          <a:stretch>
            <a:fillRect/>
          </a:stretch>
        </p:blipFill>
        <p:spPr>
          <a:xfrm>
            <a:off x="8065770" y="970280"/>
            <a:ext cx="3660775" cy="5192395"/>
          </a:xfrm>
          <a:prstGeom prst="rect">
            <a:avLst/>
          </a:prstGeom>
          <a:noFill/>
          <a:ln>
            <a:noFill/>
          </a:ln>
        </p:spPr>
      </p:pic>
      <p:sp>
        <p:nvSpPr>
          <p:cNvPr id="3" name="文本框 2"/>
          <p:cNvSpPr txBox="1"/>
          <p:nvPr>
            <p:custDataLst>
              <p:tags r:id="rId3"/>
            </p:custDataLst>
          </p:nvPr>
        </p:nvSpPr>
        <p:spPr>
          <a:xfrm>
            <a:off x="807085" y="1637665"/>
            <a:ext cx="7950835" cy="368300"/>
          </a:xfrm>
          <a:prstGeom prst="rect">
            <a:avLst/>
          </a:prstGeom>
          <a:noFill/>
          <a:ln w="9525">
            <a:noFill/>
          </a:ln>
        </p:spPr>
        <p:txBody>
          <a:bodyPr wrap="square">
            <a:spAutoFit/>
          </a:bodyPr>
          <a:p>
            <a:pPr marL="0" indent="0"/>
            <a:r>
              <a:rPr lang="zh-CN" sz="1800">
                <a:latin typeface="Cambria Math" panose="02040503050406030204" charset="0"/>
                <a:ea typeface="宋体" panose="02010600030101010101" pitchFamily="2" charset="-122"/>
                <a:cs typeface="Cambria Math" panose="02040503050406030204" charset="0"/>
              </a:rPr>
              <a:t>利用交叉注意力机制，从编码特征中提取键</a:t>
            </a:r>
            <a:r>
              <a:rPr lang="en-US" altLang="zh-CN" sz="1800">
                <a:latin typeface="Cambria Math" panose="02040503050406030204" charset="0"/>
                <a:ea typeface="宋体" panose="02010600030101010101" pitchFamily="2" charset="-122"/>
                <a:cs typeface="Cambria Math" panose="02040503050406030204" charset="0"/>
              </a:rPr>
              <a:t>K</a:t>
            </a:r>
            <a:r>
              <a:rPr lang="zh-CN" altLang="en-US" sz="1800">
                <a:latin typeface="Cambria Math" panose="02040503050406030204" charset="0"/>
                <a:ea typeface="宋体" panose="02010600030101010101" pitchFamily="2" charset="-122"/>
                <a:cs typeface="Cambria Math" panose="02040503050406030204" charset="0"/>
              </a:rPr>
              <a:t>和值</a:t>
            </a:r>
            <a:r>
              <a:rPr lang="en-US" altLang="zh-CN" sz="1800">
                <a:latin typeface="Cambria Math" panose="02040503050406030204" charset="0"/>
                <a:ea typeface="宋体" panose="02010600030101010101" pitchFamily="2" charset="-122"/>
                <a:cs typeface="Cambria Math" panose="02040503050406030204" charset="0"/>
              </a:rPr>
              <a:t>V</a:t>
            </a:r>
            <a:r>
              <a:rPr lang="zh-CN" altLang="en-US" sz="1800">
                <a:latin typeface="Cambria Math" panose="02040503050406030204" charset="0"/>
                <a:ea typeface="宋体" panose="02010600030101010101" pitchFamily="2" charset="-122"/>
                <a:cs typeface="Cambria Math" panose="02040503050406030204" charset="0"/>
              </a:rPr>
              <a:t>，从输出序列中提取查询</a:t>
            </a:r>
            <a:r>
              <a:rPr lang="en-US" altLang="zh-CN" sz="1800">
                <a:latin typeface="Cambria Math" panose="02040503050406030204" charset="0"/>
                <a:ea typeface="宋体" panose="02010600030101010101" pitchFamily="2" charset="-122"/>
                <a:cs typeface="Cambria Math" panose="02040503050406030204" charset="0"/>
              </a:rPr>
              <a:t>Q</a:t>
            </a:r>
            <a:endParaRPr lang="en-US" altLang="zh-CN" sz="1800">
              <a:latin typeface="Cambria Math" panose="02040503050406030204" charset="0"/>
              <a:ea typeface="宋体" panose="02010600030101010101" pitchFamily="2" charset="-122"/>
              <a:cs typeface="Cambria Math" panose="02040503050406030204" charset="0"/>
            </a:endParaRPr>
          </a:p>
        </p:txBody>
      </p:sp>
      <p:sp>
        <p:nvSpPr>
          <p:cNvPr id="6" name="文本框 5"/>
          <p:cNvSpPr txBox="1"/>
          <p:nvPr>
            <p:custDataLst>
              <p:tags r:id="rId4"/>
            </p:custDataLst>
          </p:nvPr>
        </p:nvSpPr>
        <p:spPr>
          <a:xfrm>
            <a:off x="1132840" y="2374265"/>
            <a:ext cx="3517265" cy="337185"/>
          </a:xfrm>
          <a:prstGeom prst="rect">
            <a:avLst/>
          </a:prstGeom>
          <a:noFill/>
          <a:ln w="9525">
            <a:noFill/>
          </a:ln>
        </p:spPr>
        <p:txBody>
          <a:bodyPr wrap="square">
            <a:spAutoFit/>
          </a:bodyPr>
          <a:p>
            <a:pPr marL="0" indent="0"/>
            <a:r>
              <a:rPr lang="zh-CN" sz="1600">
                <a:latin typeface="Cambria Math" panose="02040503050406030204" charset="0"/>
                <a:ea typeface="宋体" panose="02010600030101010101" pitchFamily="2" charset="-122"/>
                <a:cs typeface="Cambria Math" panose="02040503050406030204" charset="0"/>
              </a:rPr>
              <a:t>输入：我爱中国</a:t>
            </a:r>
            <a:endParaRPr lang="zh-CN" sz="1600">
              <a:latin typeface="Cambria Math" panose="02040503050406030204" charset="0"/>
              <a:ea typeface="宋体" panose="02010600030101010101" pitchFamily="2" charset="-122"/>
              <a:cs typeface="Cambria Math" panose="02040503050406030204" charset="0"/>
            </a:endParaRPr>
          </a:p>
        </p:txBody>
      </p:sp>
      <p:sp>
        <p:nvSpPr>
          <p:cNvPr id="7" name="文本框 6"/>
          <p:cNvSpPr txBox="1"/>
          <p:nvPr>
            <p:custDataLst>
              <p:tags r:id="rId5"/>
            </p:custDataLst>
          </p:nvPr>
        </p:nvSpPr>
        <p:spPr>
          <a:xfrm>
            <a:off x="1132840" y="3347720"/>
            <a:ext cx="3517265" cy="337185"/>
          </a:xfrm>
          <a:prstGeom prst="rect">
            <a:avLst/>
          </a:prstGeom>
          <a:noFill/>
          <a:ln w="9525">
            <a:noFill/>
          </a:ln>
        </p:spPr>
        <p:txBody>
          <a:bodyPr wrap="square">
            <a:spAutoFit/>
          </a:bodyPr>
          <a:p>
            <a:pPr marL="0" indent="0"/>
            <a:r>
              <a:rPr lang="zh-CN" sz="1600">
                <a:latin typeface="Cambria Math" panose="02040503050406030204" charset="0"/>
                <a:ea typeface="宋体" panose="02010600030101010101" pitchFamily="2" charset="-122"/>
                <a:cs typeface="Cambria Math" panose="02040503050406030204" charset="0"/>
              </a:rPr>
              <a:t>输出：</a:t>
            </a:r>
            <a:r>
              <a:rPr lang="en-US" altLang="zh-CN" sz="1600">
                <a:latin typeface="Cambria Math" panose="02040503050406030204" charset="0"/>
                <a:ea typeface="宋体" panose="02010600030101010101" pitchFamily="2" charset="-122"/>
                <a:cs typeface="Cambria Math" panose="02040503050406030204" charset="0"/>
              </a:rPr>
              <a:t>I Love China</a:t>
            </a:r>
            <a:endParaRPr lang="en-US" altLang="zh-CN" sz="1600">
              <a:latin typeface="Cambria Math" panose="02040503050406030204" charset="0"/>
              <a:ea typeface="宋体" panose="02010600030101010101" pitchFamily="2" charset="-122"/>
              <a:cs typeface="Cambria Math" panose="02040503050406030204" charset="0"/>
            </a:endParaRPr>
          </a:p>
        </p:txBody>
      </p:sp>
      <p:sp>
        <p:nvSpPr>
          <p:cNvPr id="11" name="文本框 10"/>
          <p:cNvSpPr txBox="1"/>
          <p:nvPr>
            <p:custDataLst>
              <p:tags r:id="rId6"/>
            </p:custDataLst>
          </p:nvPr>
        </p:nvSpPr>
        <p:spPr>
          <a:xfrm>
            <a:off x="1132840" y="3823970"/>
            <a:ext cx="4813300" cy="337185"/>
          </a:xfrm>
          <a:prstGeom prst="rect">
            <a:avLst/>
          </a:prstGeom>
          <a:noFill/>
          <a:ln w="9525">
            <a:noFill/>
          </a:ln>
        </p:spPr>
        <p:txBody>
          <a:bodyPr wrap="square">
            <a:spAutoFit/>
          </a:bodyPr>
          <a:p>
            <a:pPr marL="0" indent="0"/>
            <a:r>
              <a:rPr lang="zh-CN" sz="1600">
                <a:latin typeface="Cambria Math" panose="02040503050406030204" charset="0"/>
                <a:ea typeface="宋体" panose="02010600030101010101" pitchFamily="2" charset="-122"/>
                <a:cs typeface="Cambria Math" panose="02040503050406030204" charset="0"/>
              </a:rPr>
              <a:t>输出序列：起始符</a:t>
            </a:r>
            <a:r>
              <a:rPr lang="en-US" sz="1600">
                <a:latin typeface="Cambria Math" panose="02040503050406030204" charset="0"/>
                <a:ea typeface="宋体" panose="02010600030101010101" pitchFamily="2" charset="-122"/>
                <a:cs typeface="Cambria Math" panose="02040503050406030204" charset="0"/>
              </a:rPr>
              <a:t>&lt;/s&gt; I Love China</a:t>
            </a:r>
            <a:endParaRPr lang="en-US" sz="1600">
              <a:latin typeface="Cambria Math" panose="02040503050406030204" charset="0"/>
              <a:ea typeface="宋体" panose="02010600030101010101" pitchFamily="2" charset="-122"/>
              <a:cs typeface="Cambria Math" panose="02040503050406030204" charset="0"/>
            </a:endParaRPr>
          </a:p>
        </p:txBody>
      </p:sp>
      <p:sp>
        <p:nvSpPr>
          <p:cNvPr id="12" name="文本框 11"/>
          <p:cNvSpPr txBox="1"/>
          <p:nvPr/>
        </p:nvSpPr>
        <p:spPr>
          <a:xfrm>
            <a:off x="1136650" y="2839085"/>
            <a:ext cx="6096000" cy="337185"/>
          </a:xfrm>
          <a:prstGeom prst="rect">
            <a:avLst/>
          </a:prstGeom>
          <a:noFill/>
        </p:spPr>
        <p:txBody>
          <a:bodyPr wrap="square" rtlCol="0" anchor="t">
            <a:spAutoFit/>
          </a:bodyPr>
          <a:p>
            <a:pPr marL="0" indent="0"/>
            <a:r>
              <a:rPr lang="zh-CN" sz="1600">
                <a:latin typeface="Cambria Math" panose="02040503050406030204" charset="0"/>
                <a:ea typeface="宋体" panose="02010600030101010101" pitchFamily="2" charset="-122"/>
                <a:cs typeface="Cambria Math" panose="02040503050406030204" charset="0"/>
                <a:sym typeface="+mn-ea"/>
              </a:rPr>
              <a:t>编码特征：（</a:t>
            </a:r>
            <a:r>
              <a:rPr lang="zh-CN" sz="1600">
                <a:latin typeface="Cambria Math" panose="02040503050406030204" charset="0"/>
                <a:ea typeface="宋体" panose="02010600030101010101" pitchFamily="2" charset="-122"/>
                <a:cs typeface="Cambria Math" panose="02040503050406030204" charset="0"/>
                <a:sym typeface="+mn-ea"/>
              </a:rPr>
              <a:t>我爱中国</a:t>
            </a:r>
            <a:r>
              <a:rPr lang="zh-CN" sz="1600">
                <a:latin typeface="Cambria Math" panose="02040503050406030204" charset="0"/>
                <a:ea typeface="宋体" panose="02010600030101010101" pitchFamily="2" charset="-122"/>
                <a:cs typeface="Cambria Math" panose="02040503050406030204" charset="0"/>
                <a:sym typeface="+mn-ea"/>
              </a:rPr>
              <a:t>）</a:t>
            </a:r>
            <a:endParaRPr lang="zh-CN" altLang="en-US" sz="1600">
              <a:latin typeface="Cambria Math" panose="02040503050406030204" charset="0"/>
              <a:ea typeface="宋体" panose="02010600030101010101" pitchFamily="2" charset="-122"/>
              <a:cs typeface="Cambria Math"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第二部分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a:xfrm>
            <a:off x="510342" y="2483009"/>
            <a:ext cx="7197752" cy="606922"/>
          </a:xfrm>
        </p:spPr>
        <p:txBody>
          <a:bodyPr/>
          <a:lstStyle/>
          <a:p>
            <a:pPr algn="l">
              <a:buClrTx/>
              <a:buSzTx/>
            </a:pPr>
            <a:r>
              <a:rPr lang="en-US" altLang="zh-CN" dirty="0">
                <a:sym typeface="+mn-lt"/>
              </a:rPr>
              <a:t>CV+Transformer</a:t>
            </a:r>
            <a:endParaRPr lang="en-US" altLang="zh-CN" dirty="0"/>
          </a:p>
        </p:txBody>
      </p:sp>
      <p:sp>
        <p:nvSpPr>
          <p:cNvPr id="25" name="文本占位符 24"/>
          <p:cNvSpPr>
            <a:spLocks noGrp="1"/>
          </p:cNvSpPr>
          <p:nvPr>
            <p:ph type="body" sz="quarter" idx="14"/>
          </p:nvPr>
        </p:nvSpPr>
        <p:spPr>
          <a:xfrm>
            <a:off x="561340" y="3578860"/>
            <a:ext cx="11024870" cy="2364740"/>
          </a:xfrm>
        </p:spPr>
        <p:txBody>
          <a:bodyPr/>
          <a:lstStyle/>
          <a:p>
            <a:r>
              <a:rPr lang="en-US">
                <a:sym typeface="+mn-ea"/>
              </a:rPr>
              <a:t>An image is worth 16x16 words: Transformers for image recognition at scale (ICLR 2021)</a:t>
            </a:r>
            <a:endParaRPr lang="en-US">
              <a:sym typeface="+mn-ea"/>
            </a:endParaRPr>
          </a:p>
          <a:p>
            <a:r>
              <a:rPr lang="en-US">
                <a:sym typeface="+mn-ea"/>
              </a:rPr>
              <a:t>Pyramid vision transformer: A versatile backbone for dense prediction without convolutions</a:t>
            </a:r>
            <a:r>
              <a:rPr lang="zh-CN" altLang="en-US">
                <a:sym typeface="+mn-ea"/>
              </a:rPr>
              <a:t>（</a:t>
            </a:r>
            <a:r>
              <a:rPr lang="en-US" altLang="zh-CN">
                <a:sym typeface="+mn-ea"/>
              </a:rPr>
              <a:t>ICCV 2021</a:t>
            </a:r>
            <a:r>
              <a:rPr lang="zh-CN" altLang="en-US">
                <a:sym typeface="+mn-ea"/>
              </a:rPr>
              <a:t>）</a:t>
            </a:r>
            <a:endParaRPr lang="zh-CN" altLang="en-US">
              <a:sym typeface="+mn-ea"/>
            </a:endParaRPr>
          </a:p>
          <a:p>
            <a:r>
              <a:rPr lang="en-US" altLang="zh-CN">
                <a:sym typeface="+mn-ea"/>
              </a:rPr>
              <a:t>S</a:t>
            </a:r>
            <a:r>
              <a:rPr lang="zh-CN" altLang="en-US">
                <a:sym typeface="+mn-ea"/>
              </a:rPr>
              <a:t>win transformer: Hierarchical vision transformer using shifted windows（</a:t>
            </a:r>
            <a:r>
              <a:rPr lang="en-US" altLang="zh-CN">
                <a:sym typeface="+mn-ea"/>
              </a:rPr>
              <a:t>ICCV 2021</a:t>
            </a:r>
            <a:r>
              <a:rPr lang="zh-CN" altLang="en-US">
                <a:sym typeface="+mn-ea"/>
              </a:rPr>
              <a:t>）</a:t>
            </a:r>
            <a:endParaRPr lang="zh-CN" altLang="en-US">
              <a:sym typeface="+mn-ea"/>
            </a:endParaRPr>
          </a:p>
          <a:p>
            <a:r>
              <a:rPr lang="zh-CN" altLang="en-US">
                <a:sym typeface="+mn-ea"/>
              </a:rPr>
              <a:t>Perceiver: General perception with iterative attention（</a:t>
            </a:r>
            <a:r>
              <a:rPr lang="en-US" altLang="zh-CN">
                <a:sym typeface="+mn-ea"/>
              </a:rPr>
              <a:t>ICML 2021</a:t>
            </a:r>
            <a:r>
              <a:rPr lang="zh-CN" altLang="en-US">
                <a:sym typeface="+mn-ea"/>
              </a:rPr>
              <a:t>）</a:t>
            </a:r>
            <a:endParaRPr lang="zh-CN" altLang="en-US">
              <a:sym typeface="+mn-ea"/>
            </a:endParaRPr>
          </a:p>
          <a:p>
            <a:r>
              <a:rPr lang="zh-CN" altLang="en-US">
                <a:sym typeface="+mn-ea"/>
              </a:rPr>
              <a:t>Perceiver io: A general architecture for structured inputs &amp; outputs（</a:t>
            </a:r>
            <a:r>
              <a:rPr lang="en-US" altLang="zh-CN">
                <a:sym typeface="+mn-ea"/>
              </a:rPr>
              <a:t>ICLR 2022</a:t>
            </a:r>
            <a:r>
              <a:rPr lang="zh-CN" altLang="en-US">
                <a:sym typeface="+mn-ea"/>
              </a:rPr>
              <a:t>）</a:t>
            </a:r>
            <a:endParaRPr lang="zh-CN" altLang="en-US">
              <a:sym typeface="+mn-ea"/>
            </a:endParaRPr>
          </a:p>
          <a:p>
            <a:r>
              <a:rPr lang="zh-CN" altLang="en-US">
                <a:sym typeface="+mn-ea"/>
              </a:rPr>
              <a:t>End-to-end object detection with transformers（</a:t>
            </a:r>
            <a:r>
              <a:rPr lang="en-US" altLang="zh-CN">
                <a:sym typeface="+mn-ea"/>
              </a:rPr>
              <a:t>ECCV 2020</a:t>
            </a:r>
            <a:r>
              <a:rPr lang="zh-CN" altLang="en-US">
                <a:sym typeface="+mn-ea"/>
              </a:rPr>
              <a:t>）</a:t>
            </a:r>
            <a:endParaRPr lang="zh-CN" altLang="en-US">
              <a:sym typeface="+mn-ea"/>
            </a:endParaRPr>
          </a:p>
        </p:txBody>
      </p:sp>
      <p:sp>
        <p:nvSpPr>
          <p:cNvPr id="17" name="任意多边形: 形状 16"/>
          <p:cNvSpPr/>
          <p:nvPr/>
        </p:nvSpPr>
        <p:spPr>
          <a:xfrm flipV="1">
            <a:off x="660399" y="316991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16991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5012055" cy="478155"/>
          </a:xfrm>
        </p:spPr>
        <p:txBody>
          <a:bodyPr wrap="square"/>
          <a:lstStyle/>
          <a:p>
            <a:r>
              <a:rPr lang="en-US" altLang="zh-CN">
                <a:sym typeface="+mn-ea"/>
              </a:rPr>
              <a:t>ViT</a:t>
            </a:r>
            <a:r>
              <a:rPr>
                <a:sym typeface="+mn-ea"/>
              </a:rPr>
              <a:t>（</a:t>
            </a:r>
            <a:r>
              <a:rPr lang="en-US" altLang="zh-CN">
                <a:sym typeface="+mn-ea"/>
              </a:rPr>
              <a:t>Vision Transformer</a:t>
            </a:r>
            <a:r>
              <a:rPr>
                <a:sym typeface="+mn-ea"/>
              </a:rPr>
              <a:t>）</a:t>
            </a:r>
            <a:endParaRPr>
              <a:sym typeface="+mn-ea"/>
            </a:endParaRPr>
          </a:p>
        </p:txBody>
      </p:sp>
      <p:pic>
        <p:nvPicPr>
          <p:cNvPr id="3" name="图片 3"/>
          <p:cNvPicPr>
            <a:picLocks noChangeAspect="1"/>
          </p:cNvPicPr>
          <p:nvPr>
            <p:custDataLst>
              <p:tags r:id="rId1"/>
            </p:custDataLst>
          </p:nvPr>
        </p:nvPicPr>
        <p:blipFill>
          <a:blip r:embed="rId2"/>
          <a:stretch>
            <a:fillRect/>
          </a:stretch>
        </p:blipFill>
        <p:spPr>
          <a:xfrm>
            <a:off x="2823845" y="2581910"/>
            <a:ext cx="6438265" cy="3457575"/>
          </a:xfrm>
          <a:prstGeom prst="rect">
            <a:avLst/>
          </a:prstGeom>
          <a:noFill/>
          <a:ln>
            <a:noFill/>
          </a:ln>
        </p:spPr>
      </p:pic>
      <p:sp>
        <p:nvSpPr>
          <p:cNvPr id="107" name="文本框 106"/>
          <p:cNvSpPr txBox="1"/>
          <p:nvPr/>
        </p:nvSpPr>
        <p:spPr>
          <a:xfrm>
            <a:off x="488950" y="909320"/>
            <a:ext cx="11108690" cy="922020"/>
          </a:xfrm>
          <a:prstGeom prst="rect">
            <a:avLst/>
          </a:prstGeom>
          <a:noFill/>
          <a:ln w="9525">
            <a:noFill/>
          </a:ln>
        </p:spPr>
        <p:txBody>
          <a:bodyPr wrap="square">
            <a:spAutoFit/>
          </a:bodyPr>
          <a:p>
            <a:pPr marL="0" indent="0" latinLnBrk="0">
              <a:lnSpc>
                <a:spcPct val="150000"/>
              </a:lnSpc>
              <a:buClrTx/>
              <a:buSzTx/>
              <a:buFontTx/>
            </a:pPr>
            <a:r>
              <a:rPr lang="en-US" altLang="zh-CN" sz="1800" b="0">
                <a:latin typeface="Cambria Math" panose="02040503050406030204" charset="0"/>
                <a:ea typeface="宋体" panose="02010600030101010101" pitchFamily="2" charset="-122"/>
                <a:cs typeface="Cambria Math" panose="02040503050406030204" charset="0"/>
              </a:rPr>
              <a:t>         </a:t>
            </a:r>
            <a:r>
              <a:rPr lang="zh-CN" sz="1800" b="0">
                <a:latin typeface="Cambria Math" panose="02040503050406030204" charset="0"/>
                <a:ea typeface="宋体" panose="02010600030101010101" pitchFamily="2" charset="-122"/>
                <a:cs typeface="Cambria Math" panose="02040503050406030204" charset="0"/>
              </a:rPr>
              <a:t>受到Transformer在自然语言处理领域成功的启发，研究者希望将注意力机制引入计算机视觉领域，提升计算机视觉模型的性能表现，其中首个较为成功的基于注意力的视觉模型是ViT（Vision Transformer）。</a:t>
            </a:r>
            <a:endParaRPr lang="zh-CN" sz="1800" b="0">
              <a:latin typeface="Cambria Math" panose="02040503050406030204" charset="0"/>
              <a:ea typeface="宋体" panose="02010600030101010101" pitchFamily="2" charset="-122"/>
              <a:cs typeface="Cambria Math" panose="02040503050406030204" charset="0"/>
            </a:endParaRPr>
          </a:p>
        </p:txBody>
      </p:sp>
      <p:sp>
        <p:nvSpPr>
          <p:cNvPr id="4" name="文本框 3"/>
          <p:cNvSpPr txBox="1"/>
          <p:nvPr/>
        </p:nvSpPr>
        <p:spPr>
          <a:xfrm>
            <a:off x="960120" y="1818005"/>
            <a:ext cx="10233660" cy="506730"/>
          </a:xfrm>
          <a:prstGeom prst="rect">
            <a:avLst/>
          </a:prstGeom>
          <a:noFill/>
          <a:ln w="9525">
            <a:noFill/>
          </a:ln>
        </p:spPr>
        <p:txBody>
          <a:bodyPr wrap="square">
            <a:spAutoFit/>
          </a:bodyPr>
          <a:p>
            <a:pPr marL="0" algn="l">
              <a:lnSpc>
                <a:spcPct val="150000"/>
              </a:lnSpc>
              <a:buClrTx/>
              <a:buSzTx/>
              <a:buFontTx/>
            </a:pPr>
            <a:r>
              <a:rPr lang="zh-CN" sz="1800" b="0">
                <a:latin typeface="Cambria Math" panose="02040503050406030204" charset="0"/>
                <a:ea typeface="宋体" panose="02010600030101010101" pitchFamily="2" charset="-122"/>
                <a:cs typeface="Cambria Math" panose="02040503050406030204" charset="0"/>
              </a:rPr>
              <a:t>ViT的模型架构类似于Bert，即仅利用Transformer的编码块进行特征编码。</a:t>
            </a:r>
            <a:endParaRPr lang="en-US" altLang="zh-CN" sz="1800" b="0">
              <a:latin typeface="Cambria Math" panose="02040503050406030204" charset="0"/>
              <a:ea typeface="宋体" panose="02010600030101010101" pitchFamily="2" charset="-122"/>
              <a:cs typeface="Cambria Math"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5012055" cy="478155"/>
          </a:xfrm>
        </p:spPr>
        <p:txBody>
          <a:bodyPr wrap="square"/>
          <a:lstStyle/>
          <a:p>
            <a:r>
              <a:rPr lang="en-US" altLang="zh-CN">
                <a:sym typeface="+mn-ea"/>
              </a:rPr>
              <a:t>ViT</a:t>
            </a:r>
            <a:r>
              <a:rPr>
                <a:sym typeface="+mn-ea"/>
              </a:rPr>
              <a:t>图像分块（</a:t>
            </a:r>
            <a:r>
              <a:rPr lang="en-US" altLang="zh-CN">
                <a:sym typeface="+mn-ea"/>
              </a:rPr>
              <a:t>Patch</a:t>
            </a:r>
            <a:r>
              <a:rPr>
                <a:sym typeface="+mn-ea"/>
              </a:rPr>
              <a:t>）</a:t>
            </a:r>
            <a:endParaRPr lang="en-US" altLang="zh-CN">
              <a:sym typeface="+mn-ea"/>
            </a:endParaRPr>
          </a:p>
        </p:txBody>
      </p:sp>
      <p:pic>
        <p:nvPicPr>
          <p:cNvPr id="3" name="图片 3"/>
          <p:cNvPicPr>
            <a:picLocks noChangeAspect="1"/>
          </p:cNvPicPr>
          <p:nvPr>
            <p:custDataLst>
              <p:tags r:id="rId1"/>
            </p:custDataLst>
          </p:nvPr>
        </p:nvPicPr>
        <p:blipFill>
          <a:blip r:embed="rId2"/>
          <a:srcRect t="54462" r="30601" b="4093"/>
          <a:stretch>
            <a:fillRect/>
          </a:stretch>
        </p:blipFill>
        <p:spPr>
          <a:xfrm>
            <a:off x="3588385" y="867410"/>
            <a:ext cx="5014595" cy="1608455"/>
          </a:xfrm>
          <a:prstGeom prst="flowChartProcess">
            <a:avLst/>
          </a:prstGeom>
          <a:noFill/>
          <a:ln>
            <a:noFill/>
          </a:ln>
        </p:spPr>
      </p:pic>
      <p:sp>
        <p:nvSpPr>
          <p:cNvPr id="2" name="文本框 1"/>
          <p:cNvSpPr txBox="1"/>
          <p:nvPr>
            <p:custDataLst>
              <p:tags r:id="rId3"/>
            </p:custDataLst>
          </p:nvPr>
        </p:nvSpPr>
        <p:spPr>
          <a:xfrm>
            <a:off x="732790" y="2506980"/>
            <a:ext cx="6487160" cy="506730"/>
          </a:xfrm>
          <a:prstGeom prst="rect">
            <a:avLst/>
          </a:prstGeom>
          <a:noFill/>
          <a:ln w="9525">
            <a:noFill/>
          </a:ln>
        </p:spPr>
        <p:txBody>
          <a:bodyPr wrap="square">
            <a:spAutoFit/>
          </a:bodyPr>
          <a:p>
            <a:pPr marL="0" indent="0" algn="l" latinLnBrk="0">
              <a:lnSpc>
                <a:spcPct val="150000"/>
              </a:lnSpc>
              <a:buClrTx/>
              <a:buSzTx/>
              <a:buFontTx/>
            </a:pPr>
            <a:r>
              <a:rPr sz="1800" b="0">
                <a:latin typeface="Cambria Math" panose="02040503050406030204" charset="0"/>
                <a:ea typeface="宋体" panose="02010600030101010101" pitchFamily="2" charset="-122"/>
                <a:cs typeface="Cambria Math" panose="02040503050406030204" charset="0"/>
              </a:rPr>
              <a:t>ViT首先将二维图像转化为一维特征序列</a:t>
            </a:r>
            <a:r>
              <a:rPr lang="zh-CN" sz="1800" b="0">
                <a:latin typeface="Cambria Math" panose="02040503050406030204" charset="0"/>
                <a:ea typeface="宋体" panose="02010600030101010101" pitchFamily="2" charset="-122"/>
                <a:cs typeface="Cambria Math" panose="02040503050406030204" charset="0"/>
              </a:rPr>
              <a:t>：</a:t>
            </a:r>
            <a:endParaRPr lang="zh-CN" sz="1800" b="0">
              <a:latin typeface="Cambria Math" panose="02040503050406030204" charset="0"/>
              <a:ea typeface="宋体" panose="02010600030101010101" pitchFamily="2" charset="-122"/>
              <a:cs typeface="Cambria Math" panose="02040503050406030204" charset="0"/>
            </a:endParaRPr>
          </a:p>
        </p:txBody>
      </p:sp>
      <mc:AlternateContent xmlns:mc="http://schemas.openxmlformats.org/markup-compatibility/2006">
        <mc:Choice xmlns:a14="http://schemas.microsoft.com/office/drawing/2010/main" Requires="a14">
          <p:sp>
            <p:nvSpPr>
              <p:cNvPr id="5" name="文本框 4"/>
              <p:cNvSpPr txBox="1"/>
              <p:nvPr>
                <p:custDataLst>
                  <p:tags r:id="rId4"/>
                </p:custDataLst>
              </p:nvPr>
            </p:nvSpPr>
            <p:spPr>
              <a:xfrm>
                <a:off x="949325" y="3144520"/>
                <a:ext cx="8848725" cy="460375"/>
              </a:xfrm>
              <a:prstGeom prst="rect">
                <a:avLst/>
              </a:prstGeom>
              <a:noFill/>
              <a:ln w="9525">
                <a:noFill/>
              </a:ln>
            </p:spPr>
            <p:txBody>
              <a:bodyPr wrap="square">
                <a:spAutoFit/>
              </a:bodyPr>
              <a:p>
                <a:pPr marL="0" indent="0" algn="l" latinLnBrk="0">
                  <a:lnSpc>
                    <a:spcPct val="150000"/>
                  </a:lnSpc>
                  <a:buClrTx/>
                  <a:buSzTx/>
                  <a:buFontTx/>
                </a:pPr>
                <a:r>
                  <a:rPr lang="zh-CN" sz="1600" b="0">
                    <a:latin typeface="Cambria Math" panose="02040503050406030204" charset="0"/>
                    <a:ea typeface="宋体" panose="02010600030101010101" pitchFamily="2" charset="-122"/>
                    <a:cs typeface="Cambria Math" panose="02040503050406030204" charset="0"/>
                  </a:rPr>
                  <a:t>对于</a:t>
                </a:r>
                <a:r>
                  <a:rPr lang="en-US" altLang="zh-CN" sz="1600" b="0">
                    <a:latin typeface="Cambria Math" panose="02040503050406030204" charset="0"/>
                    <a:ea typeface="宋体" panose="02010600030101010101" pitchFamily="2" charset="-122"/>
                    <a:cs typeface="Cambria Math" panose="02040503050406030204" charset="0"/>
                  </a:rPr>
                  <a:t>H</a:t>
                </a:r>
                <a:r>
                  <a:rPr lang="zh-CN" altLang="en-US" sz="1600" b="0">
                    <a:latin typeface="Cambria Math" panose="02040503050406030204" charset="0"/>
                    <a:ea typeface="宋体" panose="02010600030101010101" pitchFamily="2" charset="-122"/>
                    <a:cs typeface="Cambria Math" panose="02040503050406030204" charset="0"/>
                  </a:rPr>
                  <a:t>×</a:t>
                </a:r>
                <a:r>
                  <a:rPr lang="en-US" altLang="zh-CN" sz="1600" b="0">
                    <a:latin typeface="Cambria Math" panose="02040503050406030204" charset="0"/>
                    <a:ea typeface="宋体" panose="02010600030101010101" pitchFamily="2" charset="-122"/>
                    <a:cs typeface="Cambria Math" panose="02040503050406030204" charset="0"/>
                  </a:rPr>
                  <a:t>W</a:t>
                </a:r>
                <a:r>
                  <a:rPr lang="zh-CN" altLang="en-US" sz="1600" b="0">
                    <a:latin typeface="Cambria Math" panose="02040503050406030204" charset="0"/>
                    <a:ea typeface="宋体" panose="02010600030101010101" pitchFamily="2" charset="-122"/>
                    <a:cs typeface="Cambria Math" panose="02040503050406030204" charset="0"/>
                  </a:rPr>
                  <a:t>×</a:t>
                </a:r>
                <a:r>
                  <a:rPr lang="en-US" altLang="zh-CN" sz="1600" b="0">
                    <a:latin typeface="Cambria Math" panose="02040503050406030204" charset="0"/>
                    <a:ea typeface="宋体" panose="02010600030101010101" pitchFamily="2" charset="-122"/>
                    <a:cs typeface="Cambria Math" panose="02040503050406030204" charset="0"/>
                  </a:rPr>
                  <a:t>C</a:t>
                </a:r>
                <a:r>
                  <a:rPr lang="zh-CN" altLang="en-US" sz="1600" b="0">
                    <a:latin typeface="Cambria Math" panose="02040503050406030204" charset="0"/>
                    <a:ea typeface="宋体" panose="02010600030101010101" pitchFamily="2" charset="-122"/>
                    <a:cs typeface="Cambria Math" panose="02040503050406030204" charset="0"/>
                  </a:rPr>
                  <a:t>的图像，假设</a:t>
                </a:r>
                <a:r>
                  <a:rPr lang="en-US" altLang="zh-CN" sz="1600" b="0">
                    <a:latin typeface="Cambria Math" panose="02040503050406030204" charset="0"/>
                    <a:ea typeface="宋体" panose="02010600030101010101" pitchFamily="2" charset="-122"/>
                    <a:cs typeface="Cambria Math" panose="02040503050406030204" charset="0"/>
                  </a:rPr>
                  <a:t>Patch</a:t>
                </a:r>
                <a:r>
                  <a:rPr lang="zh-CN" altLang="en-US" sz="1600" b="0">
                    <a:latin typeface="Cambria Math" panose="02040503050406030204" charset="0"/>
                    <a:ea typeface="宋体" panose="02010600030101010101" pitchFamily="2" charset="-122"/>
                    <a:cs typeface="Cambria Math" panose="02040503050406030204" charset="0"/>
                  </a:rPr>
                  <a:t>的尺度为</a:t>
                </a:r>
                <a:r>
                  <a:rPr lang="en-US" altLang="zh-CN" sz="1600" b="0">
                    <a:latin typeface="Cambria Math" panose="02040503050406030204" charset="0"/>
                    <a:ea typeface="宋体" panose="02010600030101010101" pitchFamily="2" charset="-122"/>
                    <a:cs typeface="Cambria Math" panose="02040503050406030204" charset="0"/>
                  </a:rPr>
                  <a:t>P</a:t>
                </a:r>
                <a:r>
                  <a:rPr lang="zh-CN" altLang="en-US" sz="1600" b="0">
                    <a:latin typeface="Cambria Math" panose="02040503050406030204" charset="0"/>
                    <a:ea typeface="宋体" panose="02010600030101010101" pitchFamily="2" charset="-122"/>
                    <a:cs typeface="Cambria Math" panose="02040503050406030204" charset="0"/>
                  </a:rPr>
                  <a:t>×</a:t>
                </a:r>
                <a:r>
                  <a:rPr lang="en-US" altLang="zh-CN" sz="1600" b="0">
                    <a:latin typeface="Cambria Math" panose="02040503050406030204" charset="0"/>
                    <a:ea typeface="宋体" panose="02010600030101010101" pitchFamily="2" charset="-122"/>
                    <a:cs typeface="Cambria Math" panose="02040503050406030204" charset="0"/>
                  </a:rPr>
                  <a:t>P</a:t>
                </a:r>
                <a:r>
                  <a:rPr lang="zh-CN" altLang="en-US" sz="1600" b="0">
                    <a:latin typeface="Cambria Math" panose="02040503050406030204" charset="0"/>
                    <a:ea typeface="宋体" panose="02010600030101010101" pitchFamily="2" charset="-122"/>
                    <a:cs typeface="Cambria Math" panose="02040503050406030204" charset="0"/>
                  </a:rPr>
                  <a:t>，则图像可以分为</a:t>
                </a:r>
                <a14:m>
                  <m:oMath xmlns:m="http://schemas.openxmlformats.org/officeDocument/2006/math">
                    <m:r>
                      <m:rPr>
                        <m:sty m:val="p"/>
                      </m:rPr>
                      <a:rPr lang="en-US" altLang="zh-CN" sz="1600" b="0">
                        <a:latin typeface="Cambria Math" panose="02040503050406030204" charset="0"/>
                        <a:ea typeface="宋体" panose="02010600030101010101" pitchFamily="2" charset="-122"/>
                        <a:cs typeface="Cambria Math" panose="02040503050406030204" charset="0"/>
                      </a:rPr>
                      <m:t>K</m:t>
                    </m:r>
                  </m:oMath>
                </a14:m>
                <a:r>
                  <a:rPr lang="zh-CN" altLang="en-US" sz="1600">
                    <a:latin typeface="Cambria Math" panose="02040503050406030204" charset="0"/>
                    <a:ea typeface="宋体" panose="02010600030101010101" pitchFamily="2" charset="-122"/>
                    <a:cs typeface="Cambria Math" panose="02040503050406030204" charset="0"/>
                  </a:rPr>
                  <a:t>个</a:t>
                </a:r>
                <a:r>
                  <a:rPr lang="en-US" altLang="zh-CN" sz="1600">
                    <a:latin typeface="Cambria Math" panose="02040503050406030204" charset="0"/>
                    <a:ea typeface="宋体" panose="02010600030101010101" pitchFamily="2" charset="-122"/>
                    <a:cs typeface="Cambria Math" panose="02040503050406030204" charset="0"/>
                  </a:rPr>
                  <a:t>d</a:t>
                </a:r>
                <a:r>
                  <a:rPr lang="zh-CN" altLang="en-US" sz="1600">
                    <a:latin typeface="Cambria Math" panose="02040503050406030204" charset="0"/>
                    <a:ea typeface="宋体" panose="02010600030101010101" pitchFamily="2" charset="-122"/>
                    <a:cs typeface="Cambria Math" panose="02040503050406030204" charset="0"/>
                  </a:rPr>
                  <a:t>维的</a:t>
                </a:r>
                <a:r>
                  <a:rPr lang="en-US" altLang="zh-CN" sz="1600">
                    <a:latin typeface="Cambria Math" panose="02040503050406030204" charset="0"/>
                    <a:ea typeface="宋体" panose="02010600030101010101" pitchFamily="2" charset="-122"/>
                    <a:cs typeface="Cambria Math" panose="02040503050406030204" charset="0"/>
                  </a:rPr>
                  <a:t>Patch</a:t>
                </a:r>
                <a:r>
                  <a:rPr lang="zh-CN" altLang="en-US" sz="1600">
                    <a:latin typeface="Cambria Math" panose="02040503050406030204" charset="0"/>
                    <a:ea typeface="宋体" panose="02010600030101010101" pitchFamily="2" charset="-122"/>
                    <a:cs typeface="Cambria Math" panose="02040503050406030204" charset="0"/>
                  </a:rPr>
                  <a:t>块</a:t>
                </a:r>
                <a:endParaRPr lang="zh-CN" altLang="en-US" sz="1600">
                  <a:latin typeface="Cambria Math" panose="02040503050406030204" charset="0"/>
                  <a:ea typeface="宋体" panose="02010600030101010101" pitchFamily="2"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custDataLst>
                  <p:tags r:id="rId5"/>
                </p:custDataLst>
              </p:nvPr>
            </p:nvSpPr>
            <p:spPr>
              <a:xfrm>
                <a:off x="949325" y="3144520"/>
                <a:ext cx="8848725" cy="460375"/>
              </a:xfrm>
              <a:prstGeom prst="rect">
                <a:avLst/>
              </a:prstGeom>
              <a:blipFill rotWithShape="1">
                <a:blip r:embed="rId6"/>
                <a:stretch>
                  <a:fillRect/>
                </a:stretch>
              </a:blipFill>
              <a:ln w="952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custDataLst>
                  <p:tags r:id="rId7"/>
                </p:custDataLst>
              </p:nvPr>
            </p:nvSpPr>
            <p:spPr>
              <a:xfrm>
                <a:off x="949325" y="3639185"/>
                <a:ext cx="4204335" cy="470535"/>
              </a:xfrm>
              <a:prstGeom prst="rect">
                <a:avLst/>
              </a:prstGeom>
              <a:noFill/>
              <a:ln w="9525">
                <a:noFill/>
              </a:ln>
            </p:spPr>
            <p:txBody>
              <a:bodyPr wrap="square">
                <a:spAutoFit/>
              </a:bodyPr>
              <a:p>
                <a:pPr marL="0" indent="0" algn="l" latinLnBrk="0">
                  <a:lnSpc>
                    <a:spcPct val="150000"/>
                  </a:lnSpc>
                  <a:buClrTx/>
                  <a:buSzTx/>
                  <a:buFontTx/>
                </a:pPr>
                <a:r>
                  <a:rPr lang="zh-CN" altLang="en-US" sz="1600">
                    <a:latin typeface="Cambria Math" panose="02040503050406030204" charset="0"/>
                    <a:ea typeface="宋体" panose="02010600030101010101" pitchFamily="2" charset="-122"/>
                    <a:cs typeface="Cambria Math" panose="02040503050406030204" charset="0"/>
                  </a:rPr>
                  <a:t>其中</a:t>
                </a:r>
                <a14:m>
                  <m:oMath xmlns:m="http://schemas.openxmlformats.org/officeDocument/2006/math">
                    <m:r>
                      <m:rPr>
                        <m:sty m:val="p"/>
                      </m:rPr>
                      <a:rPr lang="en-US" altLang="zh-CN" sz="1600" b="0">
                        <a:latin typeface="Cambria Math" panose="02040503050406030204" charset="0"/>
                        <a:ea typeface="宋体" panose="02010600030101010101" pitchFamily="2" charset="-122"/>
                        <a:cs typeface="Cambria Math" panose="02040503050406030204" charset="0"/>
                      </a:rPr>
                      <m:t>K</m:t>
                    </m:r>
                    <m:r>
                      <a:rPr lang="en-US" altLang="zh-CN" sz="1600" b="0">
                        <a:latin typeface="Cambria Math" panose="02040503050406030204" charset="0"/>
                        <a:ea typeface="宋体" panose="02010600030101010101" pitchFamily="2" charset="-122"/>
                        <a:cs typeface="Cambria Math" panose="02040503050406030204" charset="0"/>
                      </a:rPr>
                      <m:t>=</m:t>
                    </m:r>
                    <m:r>
                      <m:rPr>
                        <m:sty m:val="p"/>
                      </m:rPr>
                      <a:rPr lang="en-US" altLang="zh-CN" sz="1600" b="0">
                        <a:latin typeface="Cambria Math" panose="02040503050406030204" charset="0"/>
                        <a:ea typeface="宋体" panose="02010600030101010101" pitchFamily="2" charset="-122"/>
                        <a:cs typeface="Cambria Math" panose="02040503050406030204" charset="0"/>
                      </a:rPr>
                      <m:t>H</m:t>
                    </m:r>
                    <m:r>
                      <a:rPr lang="en-US" altLang="zh-CN" sz="1600" b="0">
                        <a:latin typeface="Cambria Math" panose="02040503050406030204" charset="0"/>
                        <a:ea typeface="宋体" panose="02010600030101010101" pitchFamily="2" charset="-122"/>
                        <a:cs typeface="Cambria Math" panose="02040503050406030204" charset="0"/>
                      </a:rPr>
                      <m:t>×</m:t>
                    </m:r>
                    <m:r>
                      <m:rPr>
                        <m:sty m:val="p"/>
                      </m:rPr>
                      <a:rPr lang="en-US" altLang="zh-CN" sz="1600" b="0">
                        <a:latin typeface="Cambria Math" panose="02040503050406030204" charset="0"/>
                        <a:ea typeface="宋体" panose="02010600030101010101" pitchFamily="2" charset="-122"/>
                        <a:cs typeface="Cambria Math" panose="02040503050406030204" charset="0"/>
                      </a:rPr>
                      <m:t>W</m:t>
                    </m:r>
                    <m:r>
                      <a:rPr lang="en-US" altLang="zh-CN" sz="1600" b="0">
                        <a:latin typeface="Cambria Math" panose="02040503050406030204" charset="0"/>
                        <a:ea typeface="宋体" panose="02010600030101010101" pitchFamily="2" charset="-122"/>
                        <a:cs typeface="Cambria Math" panose="02040503050406030204" charset="0"/>
                      </a:rPr>
                      <m:t>/</m:t>
                    </m:r>
                    <m:sSup>
                      <m:sSupPr>
                        <m:ctrlPr>
                          <a:rPr lang="en-US" altLang="zh-CN" sz="1600" b="0" i="1">
                            <a:latin typeface="Cambria Math" panose="02040503050406030204" charset="0"/>
                            <a:ea typeface="宋体" panose="02010600030101010101" pitchFamily="2" charset="-122"/>
                            <a:cs typeface="Cambria Math" panose="02040503050406030204" charset="0"/>
                          </a:rPr>
                        </m:ctrlPr>
                      </m:sSupPr>
                      <m:e>
                        <m:r>
                          <a:rPr lang="en-US" altLang="zh-CN" sz="1600" b="0" i="1">
                            <a:latin typeface="Cambria Math" panose="02040503050406030204" charset="0"/>
                            <a:ea typeface="宋体" panose="02010600030101010101" pitchFamily="2" charset="-122"/>
                            <a:cs typeface="Cambria Math" panose="02040503050406030204" charset="0"/>
                          </a:rPr>
                          <m:t>𝑃</m:t>
                        </m:r>
                      </m:e>
                      <m:sup>
                        <m:r>
                          <a:rPr lang="en-US" altLang="zh-CN" sz="1600" b="0" i="1">
                            <a:latin typeface="Cambria Math" panose="02040503050406030204" charset="0"/>
                            <a:ea typeface="宋体" panose="02010600030101010101" pitchFamily="2" charset="-122"/>
                            <a:cs typeface="Cambria Math" panose="02040503050406030204" charset="0"/>
                          </a:rPr>
                          <m:t>2</m:t>
                        </m:r>
                      </m:sup>
                    </m:sSup>
                    <m:r>
                      <a:rPr lang="en-US" altLang="zh-CN" sz="1600" i="1">
                        <a:latin typeface="Cambria Math" panose="02040503050406030204" charset="0"/>
                        <a:ea typeface="宋体" panose="02010600030101010101" pitchFamily="2" charset="-122"/>
                        <a:cs typeface="Cambria Math" panose="02040503050406030204" charset="0"/>
                      </a:rPr>
                      <m:t>，</m:t>
                    </m:r>
                    <m:r>
                      <a:rPr lang="en-US" altLang="zh-CN" sz="1600" i="1">
                        <a:latin typeface="Cambria Math" panose="02040503050406030204" charset="0"/>
                        <a:ea typeface="宋体" panose="02010600030101010101" pitchFamily="2" charset="-122"/>
                        <a:cs typeface="Cambria Math" panose="02040503050406030204" charset="0"/>
                      </a:rPr>
                      <m:t>𝑑</m:t>
                    </m:r>
                    <m:r>
                      <a:rPr lang="en-US" altLang="zh-CN" sz="1600" i="1">
                        <a:latin typeface="Cambria Math" panose="02040503050406030204" charset="0"/>
                        <a:ea typeface="宋体" panose="02010600030101010101" pitchFamily="2" charset="-122"/>
                        <a:cs typeface="Cambria Math" panose="02040503050406030204" charset="0"/>
                      </a:rPr>
                      <m:t>=</m:t>
                    </m:r>
                    <m:sSup>
                      <m:sSupPr>
                        <m:ctrlPr>
                          <a:rPr lang="en-US" altLang="zh-CN" sz="1600" b="0" i="1">
                            <a:latin typeface="Cambria Math" panose="02040503050406030204" charset="0"/>
                            <a:ea typeface="宋体" panose="02010600030101010101" pitchFamily="2" charset="-122"/>
                            <a:cs typeface="Cambria Math" panose="02040503050406030204" charset="0"/>
                          </a:rPr>
                        </m:ctrlPr>
                      </m:sSupPr>
                      <m:e>
                        <m:r>
                          <a:rPr lang="en-US" altLang="zh-CN" sz="1600" b="0" i="1">
                            <a:latin typeface="Cambria Math" panose="02040503050406030204" charset="0"/>
                            <a:ea typeface="宋体" panose="02010600030101010101" pitchFamily="2" charset="-122"/>
                            <a:cs typeface="Cambria Math" panose="02040503050406030204" charset="0"/>
                          </a:rPr>
                          <m:t>𝑃</m:t>
                        </m:r>
                      </m:e>
                      <m:sup>
                        <m:r>
                          <a:rPr lang="en-US" altLang="zh-CN" sz="1600" b="0" i="1">
                            <a:latin typeface="Cambria Math" panose="02040503050406030204" charset="0"/>
                            <a:ea typeface="宋体" panose="02010600030101010101" pitchFamily="2" charset="-122"/>
                            <a:cs typeface="Cambria Math" panose="02040503050406030204" charset="0"/>
                          </a:rPr>
                          <m:t>2</m:t>
                        </m:r>
                      </m:sup>
                    </m:sSup>
                    <m:r>
                      <a:rPr lang="en-US" altLang="zh-CN" sz="1600" b="0" i="1">
                        <a:latin typeface="Cambria Math" panose="02040503050406030204" charset="0"/>
                        <a:ea typeface="宋体" panose="02010600030101010101" pitchFamily="2" charset="-122"/>
                        <a:cs typeface="Cambria Math" panose="02040503050406030204" charset="0"/>
                      </a:rPr>
                      <m:t>𝐶</m:t>
                    </m:r>
                  </m:oMath>
                </a14:m>
                <a:endParaRPr lang="zh-CN" altLang="en-US" sz="1600">
                  <a:latin typeface="Cambria Math" panose="02040503050406030204" charset="0"/>
                  <a:ea typeface="宋体" panose="02010600030101010101" pitchFamily="2" charset="-122"/>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custDataLst>
                  <p:tags r:id="rId8"/>
                </p:custDataLst>
              </p:nvPr>
            </p:nvSpPr>
            <p:spPr>
              <a:xfrm>
                <a:off x="949325" y="3639185"/>
                <a:ext cx="4204335" cy="470535"/>
              </a:xfrm>
              <a:prstGeom prst="rect">
                <a:avLst/>
              </a:prstGeom>
              <a:blipFill rotWithShape="1">
                <a:blip r:embed="rId9"/>
                <a:stretch>
                  <a:fillRect/>
                </a:stretch>
              </a:blipFill>
              <a:ln w="9525">
                <a:noFill/>
              </a:ln>
            </p:spPr>
            <p:txBody>
              <a:bodyPr/>
              <a:lstStyle/>
              <a:p>
                <a:r>
                  <a:rPr lang="zh-CN" altLang="en-US">
                    <a:noFill/>
                  </a:rPr>
                  <a:t> </a:t>
                </a:r>
              </a:p>
            </p:txBody>
          </p:sp>
        </mc:Fallback>
      </mc:AlternateContent>
      <p:sp>
        <p:nvSpPr>
          <p:cNvPr id="7" name="文本框 6"/>
          <p:cNvSpPr txBox="1"/>
          <p:nvPr>
            <p:custDataLst>
              <p:tags r:id="rId10"/>
            </p:custDataLst>
          </p:nvPr>
        </p:nvSpPr>
        <p:spPr>
          <a:xfrm>
            <a:off x="732790" y="4208780"/>
            <a:ext cx="11049000" cy="922020"/>
          </a:xfrm>
          <a:prstGeom prst="rect">
            <a:avLst/>
          </a:prstGeom>
          <a:noFill/>
          <a:ln w="9525">
            <a:noFill/>
          </a:ln>
        </p:spPr>
        <p:txBody>
          <a:bodyPr wrap="square">
            <a:spAutoFit/>
          </a:bodyPr>
          <a:p>
            <a:pPr marL="0" indent="0" algn="l" latinLnBrk="0">
              <a:lnSpc>
                <a:spcPct val="150000"/>
              </a:lnSpc>
              <a:buClrTx/>
              <a:buSzTx/>
              <a:buFontTx/>
            </a:pPr>
            <a:r>
              <a:rPr lang="zh-CN" sz="1800" b="0">
                <a:latin typeface="Cambria Math" panose="02040503050406030204" charset="0"/>
                <a:ea typeface="宋体" panose="02010600030101010101" pitchFamily="2" charset="-122"/>
                <a:cs typeface="Cambria Math" panose="02040503050406030204" charset="0"/>
              </a:rPr>
              <a:t>由此我们可以得到（</a:t>
            </a:r>
            <a:r>
              <a:rPr lang="en-US" altLang="zh-CN" sz="1800" b="0">
                <a:latin typeface="Cambria Math" panose="02040503050406030204" charset="0"/>
                <a:ea typeface="宋体" panose="02010600030101010101" pitchFamily="2" charset="-122"/>
                <a:cs typeface="Cambria Math" panose="02040503050406030204" charset="0"/>
              </a:rPr>
              <a:t>K, d</a:t>
            </a:r>
            <a:r>
              <a:rPr lang="zh-CN" sz="1800" b="0">
                <a:latin typeface="Cambria Math" panose="02040503050406030204" charset="0"/>
                <a:ea typeface="宋体" panose="02010600030101010101" pitchFamily="2" charset="-122"/>
                <a:cs typeface="Cambria Math" panose="02040503050406030204" charset="0"/>
              </a:rPr>
              <a:t>）的</a:t>
            </a:r>
            <a:r>
              <a:rPr lang="en-US" altLang="zh-CN" sz="1800" b="0">
                <a:latin typeface="Cambria Math" panose="02040503050406030204" charset="0"/>
                <a:ea typeface="宋体" panose="02010600030101010101" pitchFamily="2" charset="-122"/>
                <a:cs typeface="Cambria Math" panose="02040503050406030204" charset="0"/>
              </a:rPr>
              <a:t>Patch</a:t>
            </a:r>
            <a:r>
              <a:rPr lang="zh-CN" altLang="en-US" sz="1800" b="0">
                <a:latin typeface="Cambria Math" panose="02040503050406030204" charset="0"/>
                <a:ea typeface="宋体" panose="02010600030101010101" pitchFamily="2" charset="-122"/>
                <a:cs typeface="Cambria Math" panose="02040503050406030204" charset="0"/>
              </a:rPr>
              <a:t>化特征，对其进行线性映射，并且添加位置编码后，即可获得</a:t>
            </a:r>
            <a:r>
              <a:rPr lang="zh-CN" sz="1800">
                <a:latin typeface="Cambria Math" panose="02040503050406030204" charset="0"/>
                <a:ea typeface="宋体" panose="02010600030101010101" pitchFamily="2" charset="-122"/>
                <a:cs typeface="Cambria Math" panose="02040503050406030204" charset="0"/>
                <a:sym typeface="+mn-ea"/>
              </a:rPr>
              <a:t>（</a:t>
            </a:r>
            <a:r>
              <a:rPr lang="en-US" altLang="zh-CN" sz="1800">
                <a:latin typeface="Cambria Math" panose="02040503050406030204" charset="0"/>
                <a:ea typeface="宋体" panose="02010600030101010101" pitchFamily="2" charset="-122"/>
                <a:cs typeface="Cambria Math" panose="02040503050406030204" charset="0"/>
                <a:sym typeface="+mn-ea"/>
              </a:rPr>
              <a:t>K, D</a:t>
            </a:r>
            <a:r>
              <a:rPr lang="zh-CN" sz="1800">
                <a:latin typeface="Cambria Math" panose="02040503050406030204" charset="0"/>
                <a:ea typeface="宋体" panose="02010600030101010101" pitchFamily="2" charset="-122"/>
                <a:cs typeface="Cambria Math" panose="02040503050406030204" charset="0"/>
                <a:sym typeface="+mn-ea"/>
              </a:rPr>
              <a:t>）</a:t>
            </a:r>
            <a:r>
              <a:rPr lang="en-US" altLang="zh-CN" sz="1800" b="0">
                <a:latin typeface="Cambria Math" panose="02040503050406030204" charset="0"/>
                <a:ea typeface="宋体" panose="02010600030101010101" pitchFamily="2" charset="-122"/>
                <a:cs typeface="Cambria Math" panose="02040503050406030204" charset="0"/>
              </a:rPr>
              <a:t>Token</a:t>
            </a:r>
            <a:r>
              <a:rPr lang="zh-CN" altLang="en-US" sz="1800" b="0">
                <a:latin typeface="Cambria Math" panose="02040503050406030204" charset="0"/>
                <a:ea typeface="宋体" panose="02010600030101010101" pitchFamily="2" charset="-122"/>
                <a:cs typeface="Cambria Math" panose="02040503050406030204" charset="0"/>
              </a:rPr>
              <a:t>序列：</a:t>
            </a:r>
            <a:endParaRPr lang="zh-CN" altLang="en-US" sz="1800" b="0">
              <a:latin typeface="Cambria Math" panose="02040503050406030204" charset="0"/>
              <a:ea typeface="宋体" panose="02010600030101010101" pitchFamily="2" charset="-122"/>
              <a:cs typeface="Cambria Math" panose="02040503050406030204" charset="0"/>
            </a:endParaRPr>
          </a:p>
        </p:txBody>
      </p:sp>
      <p:pic>
        <p:nvPicPr>
          <p:cNvPr id="9" name="图片 8"/>
          <p:cNvPicPr>
            <a:picLocks noChangeAspect="1"/>
          </p:cNvPicPr>
          <p:nvPr>
            <p:custDataLst>
              <p:tags r:id="rId11"/>
            </p:custDataLst>
          </p:nvPr>
        </p:nvPicPr>
        <p:blipFill>
          <a:blip r:embed="rId12"/>
          <a:stretch>
            <a:fillRect/>
          </a:stretch>
        </p:blipFill>
        <p:spPr>
          <a:xfrm>
            <a:off x="1172210" y="5273040"/>
            <a:ext cx="4966970" cy="467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5.1.2"/>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5.1.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5.1.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PA" val="v5.1.2"/>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PA" val="v5.1.2"/>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PA" val="v5.1.2"/>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PP_MARK_KEY" val="cd3414a3-028d-4702-9150-affa04e59e4e"/>
  <p:tag name="COMMONDATA" val="eyJoZGlkIjoiOThkMDA2MjBiODYzMmZjODBjODlkNTdjNmY5NDNiZTMifQ=="/>
  <p:tag name="commondata" val="eyJoZGlkIjoiZDkzOTIzNTkwMTEzOWEwZTNkOGQ5NWJmZjU5YjcyZDIifQ=="/>
</p:tagLst>
</file>

<file path=ppt/theme/theme1.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4661</Words>
  <Application>WPS 演示</Application>
  <PresentationFormat>宽屏</PresentationFormat>
  <Paragraphs>257</Paragraphs>
  <Slides>35</Slides>
  <Notes>582</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35</vt:i4>
      </vt:variant>
    </vt:vector>
  </HeadingPairs>
  <TitlesOfParts>
    <vt:vector size="53" baseType="lpstr">
      <vt:lpstr>Arial</vt:lpstr>
      <vt:lpstr>宋体</vt:lpstr>
      <vt:lpstr>Wingdings</vt:lpstr>
      <vt:lpstr>Century Gothic</vt:lpstr>
      <vt:lpstr>微软雅黑</vt:lpstr>
      <vt:lpstr>微软雅黑 Light</vt:lpstr>
      <vt:lpstr>Wingdings 3</vt:lpstr>
      <vt:lpstr>Arial</vt:lpstr>
      <vt:lpstr>Times New Roman</vt:lpstr>
      <vt:lpstr>Cambria Math</vt:lpstr>
      <vt:lpstr>Arial Unicode MS</vt:lpstr>
      <vt:lpstr>Calibri</vt:lpstr>
      <vt:lpstr>MS Mincho</vt:lpstr>
      <vt:lpstr>封2​​</vt:lpstr>
      <vt:lpstr>封3​​</vt:lpstr>
      <vt:lpstr>目3​​</vt:lpstr>
      <vt:lpstr>目4​​</vt:lpstr>
      <vt:lpstr>内页​​</vt:lpstr>
      <vt:lpstr>计算机视觉中Transformer的应用： 光流估计</vt:lpstr>
      <vt:lpstr>PowerPoint 演示文稿</vt:lpstr>
      <vt:lpstr>PowerPoint 演示文稿</vt:lpstr>
      <vt:lpstr>域自适应与域泛化</vt:lpstr>
      <vt:lpstr>Attention is all you need</vt:lpstr>
      <vt:lpstr>Encoder</vt:lpstr>
      <vt:lpstr>PowerPoint 演示文稿</vt:lpstr>
      <vt:lpstr>TTA+Optical Flow</vt:lpstr>
      <vt:lpstr>ViT（Vision Transformer）</vt:lpstr>
      <vt:lpstr>图像分块（Patch）</vt:lpstr>
      <vt:lpstr>ViT注意力编码</vt:lpstr>
      <vt:lpstr>PVT(Pyramid Vision Transformer)</vt:lpstr>
      <vt:lpstr>PVT(Pyramid Vision Transformer)</vt:lpstr>
      <vt:lpstr>PVT(Pyramid Vision Transformer)</vt:lpstr>
      <vt:lpstr>PVT(Pyramid Vision Transformer)</vt:lpstr>
      <vt:lpstr>PVT(Pyramid Vision Transformer)</vt:lpstr>
      <vt:lpstr>Swin Transformer</vt:lpstr>
      <vt:lpstr>Swin Transformer</vt:lpstr>
      <vt:lpstr>SW-MSA</vt:lpstr>
      <vt:lpstr>SW-MSA</vt:lpstr>
      <vt:lpstr>Perceiver</vt:lpstr>
      <vt:lpstr>Perceiver IO</vt:lpstr>
      <vt:lpstr>PowerPoint 演示文稿</vt:lpstr>
      <vt:lpstr>目标检测模型DERT</vt:lpstr>
      <vt:lpstr>关于光流估计</vt:lpstr>
      <vt:lpstr>FlowFormer</vt:lpstr>
      <vt:lpstr>基于BackBone的特征提取</vt:lpstr>
      <vt:lpstr>特征编码</vt:lpstr>
      <vt:lpstr>注意力编码</vt:lpstr>
      <vt:lpstr>特征解码</vt:lpstr>
      <vt:lpstr>特征解码</vt:lpstr>
      <vt:lpstr>PowerPoint 演示文稿</vt:lpstr>
      <vt:lpstr>特征解码</vt:lpstr>
      <vt:lpstr>Transformer在光流估计中的优势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张鹏杰</cp:lastModifiedBy>
  <cp:revision>1405</cp:revision>
  <dcterms:created xsi:type="dcterms:W3CDTF">2016-11-28T11:30:00Z</dcterms:created>
  <dcterms:modified xsi:type="dcterms:W3CDTF">2023-11-18T15:18:36Z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5D0F41DDED5A47A1B07C81412574C1A2_12</vt:lpwstr>
  </property>
  <property fmtid="{D5CDD505-2E9C-101B-9397-08002B2CF9AE}" pid="12" name="KSOProductBuildVer">
    <vt:lpwstr>2052-12.1.0.15712</vt:lpwstr>
  </property>
</Properties>
</file>